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9" r:id="rId4"/>
    <p:sldId id="258" r:id="rId5"/>
    <p:sldId id="259" r:id="rId6"/>
    <p:sldId id="260" r:id="rId7"/>
    <p:sldId id="270" r:id="rId8"/>
    <p:sldId id="271" r:id="rId9"/>
    <p:sldId id="263" r:id="rId10"/>
    <p:sldId id="264" r:id="rId11"/>
    <p:sldId id="265" r:id="rId12"/>
    <p:sldId id="266" r:id="rId13"/>
    <p:sldId id="267" r:id="rId14"/>
    <p:sldId id="268" r:id="rId15"/>
    <p:sldId id="261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B464EE-93E3-444F-93E6-61AFCC27BC85}" type="doc">
      <dgm:prSet loTypeId="urn:microsoft.com/office/officeart/2005/8/layout/radial6" loCatId="cycle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B3E1EF-A723-4778-826A-25CFCFD2ACC2}">
      <dgm:prSet phldrT="[Text]"/>
      <dgm:spPr/>
      <dgm:t>
        <a:bodyPr/>
        <a:lstStyle/>
        <a:p>
          <a:r>
            <a:rPr lang="ro-RO" dirty="0" smtClean="0"/>
            <a:t>Methodology</a:t>
          </a:r>
          <a:endParaRPr lang="en-US" dirty="0"/>
        </a:p>
      </dgm:t>
    </dgm:pt>
    <dgm:pt modelId="{36D622E6-3B12-4F0D-BCBB-B93F9258969F}" type="parTrans" cxnId="{9F2DFC40-6BAF-447A-A34A-DA21935D21B3}">
      <dgm:prSet/>
      <dgm:spPr/>
      <dgm:t>
        <a:bodyPr/>
        <a:lstStyle/>
        <a:p>
          <a:endParaRPr lang="en-US"/>
        </a:p>
      </dgm:t>
    </dgm:pt>
    <dgm:pt modelId="{36271D7B-17A6-454F-BE77-0957BC7042B2}" type="sibTrans" cxnId="{9F2DFC40-6BAF-447A-A34A-DA21935D21B3}">
      <dgm:prSet/>
      <dgm:spPr/>
      <dgm:t>
        <a:bodyPr/>
        <a:lstStyle/>
        <a:p>
          <a:endParaRPr lang="en-US"/>
        </a:p>
      </dgm:t>
    </dgm:pt>
    <dgm:pt modelId="{D210A164-CF21-4860-9FCE-DFD20632E379}">
      <dgm:prSet phldrT="[Text]"/>
      <dgm:spPr/>
      <dgm:t>
        <a:bodyPr/>
        <a:lstStyle/>
        <a:p>
          <a:pPr algn="ctr"/>
          <a:r>
            <a:rPr lang="ro-RO" dirty="0" smtClean="0"/>
            <a:t>Process</a:t>
          </a:r>
          <a:endParaRPr lang="en-US" dirty="0"/>
        </a:p>
      </dgm:t>
    </dgm:pt>
    <dgm:pt modelId="{F9083671-85F9-41E3-83C6-8506CF340E9D}" type="parTrans" cxnId="{530CB6C7-0FCA-455A-8739-EE23B9589FFD}">
      <dgm:prSet/>
      <dgm:spPr/>
      <dgm:t>
        <a:bodyPr/>
        <a:lstStyle/>
        <a:p>
          <a:endParaRPr lang="en-US"/>
        </a:p>
      </dgm:t>
    </dgm:pt>
    <dgm:pt modelId="{C0E58391-735F-42EF-9E98-91FAF432C229}" type="sibTrans" cxnId="{530CB6C7-0FCA-455A-8739-EE23B9589FFD}">
      <dgm:prSet/>
      <dgm:spPr/>
      <dgm:t>
        <a:bodyPr/>
        <a:lstStyle/>
        <a:p>
          <a:endParaRPr lang="en-US" dirty="0"/>
        </a:p>
      </dgm:t>
    </dgm:pt>
    <dgm:pt modelId="{D543335F-8039-4549-9C09-9C332C473DAC}">
      <dgm:prSet phldrT="[Text]"/>
      <dgm:spPr/>
      <dgm:t>
        <a:bodyPr/>
        <a:lstStyle/>
        <a:p>
          <a:pPr algn="l"/>
          <a:endParaRPr lang="en-US" dirty="0"/>
        </a:p>
      </dgm:t>
    </dgm:pt>
    <dgm:pt modelId="{1E887EA1-15A6-40A2-8588-7825154F536E}" type="parTrans" cxnId="{E97A1773-F699-4589-92DC-6A76D21A421E}">
      <dgm:prSet/>
      <dgm:spPr/>
      <dgm:t>
        <a:bodyPr/>
        <a:lstStyle/>
        <a:p>
          <a:endParaRPr lang="en-US"/>
        </a:p>
      </dgm:t>
    </dgm:pt>
    <dgm:pt modelId="{613DE214-8CA4-414A-BFBB-E97143A93F1C}" type="sibTrans" cxnId="{E97A1773-F699-4589-92DC-6A76D21A421E}">
      <dgm:prSet/>
      <dgm:spPr/>
      <dgm:t>
        <a:bodyPr/>
        <a:lstStyle/>
        <a:p>
          <a:endParaRPr lang="en-US"/>
        </a:p>
      </dgm:t>
    </dgm:pt>
    <dgm:pt modelId="{B193EE8B-B458-4606-8BF5-311475AACA28}">
      <dgm:prSet phldrT="[Text]"/>
      <dgm:spPr/>
      <dgm:t>
        <a:bodyPr/>
        <a:lstStyle/>
        <a:p>
          <a:r>
            <a:rPr lang="ro-RO" dirty="0" smtClean="0"/>
            <a:t>Rules and guidelines</a:t>
          </a:r>
          <a:endParaRPr lang="en-US" dirty="0"/>
        </a:p>
      </dgm:t>
    </dgm:pt>
    <dgm:pt modelId="{E6B50FF0-72A3-4049-A4E5-FD75B92EF951}" type="parTrans" cxnId="{82C01A6F-C98B-4847-A4BE-384113FAEE25}">
      <dgm:prSet/>
      <dgm:spPr/>
      <dgm:t>
        <a:bodyPr/>
        <a:lstStyle/>
        <a:p>
          <a:endParaRPr lang="en-US"/>
        </a:p>
      </dgm:t>
    </dgm:pt>
    <dgm:pt modelId="{3F3F9DCF-285F-4FA3-B388-69D59DED9CDC}" type="sibTrans" cxnId="{82C01A6F-C98B-4847-A4BE-384113FAEE25}">
      <dgm:prSet/>
      <dgm:spPr/>
      <dgm:t>
        <a:bodyPr/>
        <a:lstStyle/>
        <a:p>
          <a:endParaRPr lang="en-US" dirty="0"/>
        </a:p>
      </dgm:t>
    </dgm:pt>
    <dgm:pt modelId="{481FD06A-B0DA-422C-9243-56BD22EC217B}">
      <dgm:prSet phldrT="[Text]"/>
      <dgm:spPr/>
      <dgm:t>
        <a:bodyPr/>
        <a:lstStyle/>
        <a:p>
          <a:r>
            <a:rPr lang="ro-RO" dirty="0" smtClean="0"/>
            <a:t>Vocabulary</a:t>
          </a:r>
          <a:endParaRPr lang="en-US" dirty="0"/>
        </a:p>
      </dgm:t>
    </dgm:pt>
    <dgm:pt modelId="{67DEF528-F346-4A88-BC5E-F33A3AF4E53E}" type="parTrans" cxnId="{60F1FEF5-33CD-4E79-BAD0-6504BA0408D9}">
      <dgm:prSet/>
      <dgm:spPr/>
      <dgm:t>
        <a:bodyPr/>
        <a:lstStyle/>
        <a:p>
          <a:endParaRPr lang="en-US"/>
        </a:p>
      </dgm:t>
    </dgm:pt>
    <dgm:pt modelId="{B3DB0C0E-BE45-4790-8137-0D6E5B950373}" type="sibTrans" cxnId="{60F1FEF5-33CD-4E79-BAD0-6504BA0408D9}">
      <dgm:prSet/>
      <dgm:spPr/>
      <dgm:t>
        <a:bodyPr/>
        <a:lstStyle/>
        <a:p>
          <a:endParaRPr lang="en-US" dirty="0"/>
        </a:p>
      </dgm:t>
    </dgm:pt>
    <dgm:pt modelId="{940208E4-479A-4894-B3DE-939D115DC066}" type="pres">
      <dgm:prSet presAssocID="{A7B464EE-93E3-444F-93E6-61AFCC27BC8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BB10C2-5062-4A7E-BC9B-0B6BDDF39DCC}" type="pres">
      <dgm:prSet presAssocID="{43B3E1EF-A723-4778-826A-25CFCFD2ACC2}" presName="centerShape" presStyleLbl="node0" presStyleIdx="0" presStyleCnt="1"/>
      <dgm:spPr/>
      <dgm:t>
        <a:bodyPr/>
        <a:lstStyle/>
        <a:p>
          <a:endParaRPr lang="en-US"/>
        </a:p>
      </dgm:t>
    </dgm:pt>
    <dgm:pt modelId="{8CB7BDC1-0C62-475B-A2B5-03E565945A50}" type="pres">
      <dgm:prSet presAssocID="{D210A164-CF21-4860-9FCE-DFD20632E37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A0E46A-0530-4632-8B03-9A84358DCFE9}" type="pres">
      <dgm:prSet presAssocID="{D210A164-CF21-4860-9FCE-DFD20632E379}" presName="dummy" presStyleCnt="0"/>
      <dgm:spPr/>
    </dgm:pt>
    <dgm:pt modelId="{CB16974C-8DF7-4961-A07F-ECFDBF27A272}" type="pres">
      <dgm:prSet presAssocID="{C0E58391-735F-42EF-9E98-91FAF432C229}" presName="sibTrans" presStyleLbl="sibTrans2D1" presStyleIdx="0" presStyleCnt="3"/>
      <dgm:spPr/>
      <dgm:t>
        <a:bodyPr/>
        <a:lstStyle/>
        <a:p>
          <a:endParaRPr lang="en-US"/>
        </a:p>
      </dgm:t>
    </dgm:pt>
    <dgm:pt modelId="{7B814138-98BF-483E-B898-3309896F5F3E}" type="pres">
      <dgm:prSet presAssocID="{B193EE8B-B458-4606-8BF5-311475AACA2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32C378-B48E-4492-AC5A-4C73A86F4F40}" type="pres">
      <dgm:prSet presAssocID="{B193EE8B-B458-4606-8BF5-311475AACA28}" presName="dummy" presStyleCnt="0"/>
      <dgm:spPr/>
    </dgm:pt>
    <dgm:pt modelId="{A91A3E1F-F2D7-411D-83C2-673F26AE2003}" type="pres">
      <dgm:prSet presAssocID="{3F3F9DCF-285F-4FA3-B388-69D59DED9CDC}" presName="sibTrans" presStyleLbl="sibTrans2D1" presStyleIdx="1" presStyleCnt="3"/>
      <dgm:spPr/>
      <dgm:t>
        <a:bodyPr/>
        <a:lstStyle/>
        <a:p>
          <a:endParaRPr lang="en-US"/>
        </a:p>
      </dgm:t>
    </dgm:pt>
    <dgm:pt modelId="{D920196F-6265-4CBC-9DF7-B796B5B9634E}" type="pres">
      <dgm:prSet presAssocID="{481FD06A-B0DA-422C-9243-56BD22EC217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0859D8-EA07-4805-8901-5D02EFDF7AB7}" type="pres">
      <dgm:prSet presAssocID="{481FD06A-B0DA-422C-9243-56BD22EC217B}" presName="dummy" presStyleCnt="0"/>
      <dgm:spPr/>
    </dgm:pt>
    <dgm:pt modelId="{E6AB7E8E-09D6-458D-9DDB-62CC3A91F076}" type="pres">
      <dgm:prSet presAssocID="{B3DB0C0E-BE45-4790-8137-0D6E5B950373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44FDBCDE-7F4D-4FCA-A8E1-F86E27CC6C97}" type="presOf" srcId="{43B3E1EF-A723-4778-826A-25CFCFD2ACC2}" destId="{85BB10C2-5062-4A7E-BC9B-0B6BDDF39DCC}" srcOrd="0" destOrd="0" presId="urn:microsoft.com/office/officeart/2005/8/layout/radial6"/>
    <dgm:cxn modelId="{C977B48E-4333-41E2-9EA0-FF3D47FCEEF2}" type="presOf" srcId="{D543335F-8039-4549-9C09-9C332C473DAC}" destId="{8CB7BDC1-0C62-475B-A2B5-03E565945A50}" srcOrd="0" destOrd="1" presId="urn:microsoft.com/office/officeart/2005/8/layout/radial6"/>
    <dgm:cxn modelId="{FCDE7D77-1872-4F12-B183-168C4E6A8A6F}" type="presOf" srcId="{A7B464EE-93E3-444F-93E6-61AFCC27BC85}" destId="{940208E4-479A-4894-B3DE-939D115DC066}" srcOrd="0" destOrd="0" presId="urn:microsoft.com/office/officeart/2005/8/layout/radial6"/>
    <dgm:cxn modelId="{FB8D1B9F-447F-47B8-9445-1D9141B90DFA}" type="presOf" srcId="{D210A164-CF21-4860-9FCE-DFD20632E379}" destId="{8CB7BDC1-0C62-475B-A2B5-03E565945A50}" srcOrd="0" destOrd="0" presId="urn:microsoft.com/office/officeart/2005/8/layout/radial6"/>
    <dgm:cxn modelId="{E97A1773-F699-4589-92DC-6A76D21A421E}" srcId="{D210A164-CF21-4860-9FCE-DFD20632E379}" destId="{D543335F-8039-4549-9C09-9C332C473DAC}" srcOrd="0" destOrd="0" parTransId="{1E887EA1-15A6-40A2-8588-7825154F536E}" sibTransId="{613DE214-8CA4-414A-BFBB-E97143A93F1C}"/>
    <dgm:cxn modelId="{13A292B1-FB0B-40BD-84B0-D934CD05D980}" type="presOf" srcId="{C0E58391-735F-42EF-9E98-91FAF432C229}" destId="{CB16974C-8DF7-4961-A07F-ECFDBF27A272}" srcOrd="0" destOrd="0" presId="urn:microsoft.com/office/officeart/2005/8/layout/radial6"/>
    <dgm:cxn modelId="{71540DD4-2218-416B-A95E-65610058F6A9}" type="presOf" srcId="{3F3F9DCF-285F-4FA3-B388-69D59DED9CDC}" destId="{A91A3E1F-F2D7-411D-83C2-673F26AE2003}" srcOrd="0" destOrd="0" presId="urn:microsoft.com/office/officeart/2005/8/layout/radial6"/>
    <dgm:cxn modelId="{530CB6C7-0FCA-455A-8739-EE23B9589FFD}" srcId="{43B3E1EF-A723-4778-826A-25CFCFD2ACC2}" destId="{D210A164-CF21-4860-9FCE-DFD20632E379}" srcOrd="0" destOrd="0" parTransId="{F9083671-85F9-41E3-83C6-8506CF340E9D}" sibTransId="{C0E58391-735F-42EF-9E98-91FAF432C229}"/>
    <dgm:cxn modelId="{BA335464-3DA0-4E6C-8D10-CAA44F321EF1}" type="presOf" srcId="{B3DB0C0E-BE45-4790-8137-0D6E5B950373}" destId="{E6AB7E8E-09D6-458D-9DDB-62CC3A91F076}" srcOrd="0" destOrd="0" presId="urn:microsoft.com/office/officeart/2005/8/layout/radial6"/>
    <dgm:cxn modelId="{695D5B8D-D5E2-4C64-AC2B-BBB2910FFEFA}" type="presOf" srcId="{481FD06A-B0DA-422C-9243-56BD22EC217B}" destId="{D920196F-6265-4CBC-9DF7-B796B5B9634E}" srcOrd="0" destOrd="0" presId="urn:microsoft.com/office/officeart/2005/8/layout/radial6"/>
    <dgm:cxn modelId="{60F1FEF5-33CD-4E79-BAD0-6504BA0408D9}" srcId="{43B3E1EF-A723-4778-826A-25CFCFD2ACC2}" destId="{481FD06A-B0DA-422C-9243-56BD22EC217B}" srcOrd="2" destOrd="0" parTransId="{67DEF528-F346-4A88-BC5E-F33A3AF4E53E}" sibTransId="{B3DB0C0E-BE45-4790-8137-0D6E5B950373}"/>
    <dgm:cxn modelId="{9F2DFC40-6BAF-447A-A34A-DA21935D21B3}" srcId="{A7B464EE-93E3-444F-93E6-61AFCC27BC85}" destId="{43B3E1EF-A723-4778-826A-25CFCFD2ACC2}" srcOrd="0" destOrd="0" parTransId="{36D622E6-3B12-4F0D-BCBB-B93F9258969F}" sibTransId="{36271D7B-17A6-454F-BE77-0957BC7042B2}"/>
    <dgm:cxn modelId="{3BD71DE0-9045-4B93-B40D-E89D6822F7AE}" type="presOf" srcId="{B193EE8B-B458-4606-8BF5-311475AACA28}" destId="{7B814138-98BF-483E-B898-3309896F5F3E}" srcOrd="0" destOrd="0" presId="urn:microsoft.com/office/officeart/2005/8/layout/radial6"/>
    <dgm:cxn modelId="{82C01A6F-C98B-4847-A4BE-384113FAEE25}" srcId="{43B3E1EF-A723-4778-826A-25CFCFD2ACC2}" destId="{B193EE8B-B458-4606-8BF5-311475AACA28}" srcOrd="1" destOrd="0" parTransId="{E6B50FF0-72A3-4049-A4E5-FD75B92EF951}" sibTransId="{3F3F9DCF-285F-4FA3-B388-69D59DED9CDC}"/>
    <dgm:cxn modelId="{201132C2-9A43-42CD-83D5-479F85FAED92}" type="presParOf" srcId="{940208E4-479A-4894-B3DE-939D115DC066}" destId="{85BB10C2-5062-4A7E-BC9B-0B6BDDF39DCC}" srcOrd="0" destOrd="0" presId="urn:microsoft.com/office/officeart/2005/8/layout/radial6"/>
    <dgm:cxn modelId="{B04A8A5F-1A75-46CA-8248-7921B8F2ABA8}" type="presParOf" srcId="{940208E4-479A-4894-B3DE-939D115DC066}" destId="{8CB7BDC1-0C62-475B-A2B5-03E565945A50}" srcOrd="1" destOrd="0" presId="urn:microsoft.com/office/officeart/2005/8/layout/radial6"/>
    <dgm:cxn modelId="{34AB0FCB-CB8D-43FE-B397-BF0BC177A03E}" type="presParOf" srcId="{940208E4-479A-4894-B3DE-939D115DC066}" destId="{F0A0E46A-0530-4632-8B03-9A84358DCFE9}" srcOrd="2" destOrd="0" presId="urn:microsoft.com/office/officeart/2005/8/layout/radial6"/>
    <dgm:cxn modelId="{343650A6-B9BE-448E-A684-524EFF55FFCA}" type="presParOf" srcId="{940208E4-479A-4894-B3DE-939D115DC066}" destId="{CB16974C-8DF7-4961-A07F-ECFDBF27A272}" srcOrd="3" destOrd="0" presId="urn:microsoft.com/office/officeart/2005/8/layout/radial6"/>
    <dgm:cxn modelId="{64E0B1D7-1EBF-4103-A0BE-2435FF4F48CA}" type="presParOf" srcId="{940208E4-479A-4894-B3DE-939D115DC066}" destId="{7B814138-98BF-483E-B898-3309896F5F3E}" srcOrd="4" destOrd="0" presId="urn:microsoft.com/office/officeart/2005/8/layout/radial6"/>
    <dgm:cxn modelId="{11C3C6F2-6812-44AD-807A-5E69170CFD74}" type="presParOf" srcId="{940208E4-479A-4894-B3DE-939D115DC066}" destId="{7832C378-B48E-4492-AC5A-4C73A86F4F40}" srcOrd="5" destOrd="0" presId="urn:microsoft.com/office/officeart/2005/8/layout/radial6"/>
    <dgm:cxn modelId="{FF55B5CC-431B-4DE1-ACA1-B8154A9ADC52}" type="presParOf" srcId="{940208E4-479A-4894-B3DE-939D115DC066}" destId="{A91A3E1F-F2D7-411D-83C2-673F26AE2003}" srcOrd="6" destOrd="0" presId="urn:microsoft.com/office/officeart/2005/8/layout/radial6"/>
    <dgm:cxn modelId="{CBDF0A48-D92C-4C98-B9BE-2B3B113E64D9}" type="presParOf" srcId="{940208E4-479A-4894-B3DE-939D115DC066}" destId="{D920196F-6265-4CBC-9DF7-B796B5B9634E}" srcOrd="7" destOrd="0" presId="urn:microsoft.com/office/officeart/2005/8/layout/radial6"/>
    <dgm:cxn modelId="{B013DD10-3293-4367-925F-714D2758BB4F}" type="presParOf" srcId="{940208E4-479A-4894-B3DE-939D115DC066}" destId="{CF0859D8-EA07-4805-8901-5D02EFDF7AB7}" srcOrd="8" destOrd="0" presId="urn:microsoft.com/office/officeart/2005/8/layout/radial6"/>
    <dgm:cxn modelId="{4F45427E-249C-4987-9AA7-550A43ECF7EC}" type="presParOf" srcId="{940208E4-479A-4894-B3DE-939D115DC066}" destId="{E6AB7E8E-09D6-458D-9DDB-62CC3A91F076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AB7E8E-09D6-458D-9DDB-62CC3A91F076}">
      <dsp:nvSpPr>
        <dsp:cNvPr id="0" name=""/>
        <dsp:cNvSpPr/>
      </dsp:nvSpPr>
      <dsp:spPr>
        <a:xfrm>
          <a:off x="1411846" y="570285"/>
          <a:ext cx="3805707" cy="3805707"/>
        </a:xfrm>
        <a:prstGeom prst="blockArc">
          <a:avLst>
            <a:gd name="adj1" fmla="val 9000000"/>
            <a:gd name="adj2" fmla="val 162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91A3E1F-F2D7-411D-83C2-673F26AE2003}">
      <dsp:nvSpPr>
        <dsp:cNvPr id="0" name=""/>
        <dsp:cNvSpPr/>
      </dsp:nvSpPr>
      <dsp:spPr>
        <a:xfrm>
          <a:off x="1411846" y="570285"/>
          <a:ext cx="3805707" cy="3805707"/>
        </a:xfrm>
        <a:prstGeom prst="blockArc">
          <a:avLst>
            <a:gd name="adj1" fmla="val 1800000"/>
            <a:gd name="adj2" fmla="val 90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B16974C-8DF7-4961-A07F-ECFDBF27A272}">
      <dsp:nvSpPr>
        <dsp:cNvPr id="0" name=""/>
        <dsp:cNvSpPr/>
      </dsp:nvSpPr>
      <dsp:spPr>
        <a:xfrm>
          <a:off x="1411846" y="570285"/>
          <a:ext cx="3805707" cy="3805707"/>
        </a:xfrm>
        <a:prstGeom prst="blockArc">
          <a:avLst>
            <a:gd name="adj1" fmla="val 16200000"/>
            <a:gd name="adj2" fmla="val 18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5BB10C2-5062-4A7E-BC9B-0B6BDDF39DCC}">
      <dsp:nvSpPr>
        <dsp:cNvPr id="0" name=""/>
        <dsp:cNvSpPr/>
      </dsp:nvSpPr>
      <dsp:spPr>
        <a:xfrm>
          <a:off x="2439088" y="1597527"/>
          <a:ext cx="1751223" cy="17512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900" kern="1200" dirty="0" smtClean="0"/>
            <a:t>Methodology</a:t>
          </a:r>
          <a:endParaRPr lang="en-US" sz="1900" kern="1200" dirty="0"/>
        </a:p>
      </dsp:txBody>
      <dsp:txXfrm>
        <a:off x="2439088" y="1597527"/>
        <a:ext cx="1751223" cy="1751223"/>
      </dsp:txXfrm>
    </dsp:sp>
    <dsp:sp modelId="{8CB7BDC1-0C62-475B-A2B5-03E565945A50}">
      <dsp:nvSpPr>
        <dsp:cNvPr id="0" name=""/>
        <dsp:cNvSpPr/>
      </dsp:nvSpPr>
      <dsp:spPr>
        <a:xfrm>
          <a:off x="2701771" y="1487"/>
          <a:ext cx="1225856" cy="12258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600" kern="1200" dirty="0" smtClean="0"/>
            <a:t>Process</a:t>
          </a:r>
          <a:endParaRPr lang="en-US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2701771" y="1487"/>
        <a:ext cx="1225856" cy="1225856"/>
      </dsp:txXfrm>
    </dsp:sp>
    <dsp:sp modelId="{7B814138-98BF-483E-B898-3309896F5F3E}">
      <dsp:nvSpPr>
        <dsp:cNvPr id="0" name=""/>
        <dsp:cNvSpPr/>
      </dsp:nvSpPr>
      <dsp:spPr>
        <a:xfrm>
          <a:off x="4311472" y="2789571"/>
          <a:ext cx="1225856" cy="12258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600" kern="1200" dirty="0" smtClean="0"/>
            <a:t>Rules and guidelines</a:t>
          </a:r>
          <a:endParaRPr lang="en-US" sz="1600" kern="1200" dirty="0"/>
        </a:p>
      </dsp:txBody>
      <dsp:txXfrm>
        <a:off x="4311472" y="2789571"/>
        <a:ext cx="1225856" cy="1225856"/>
      </dsp:txXfrm>
    </dsp:sp>
    <dsp:sp modelId="{D920196F-6265-4CBC-9DF7-B796B5B9634E}">
      <dsp:nvSpPr>
        <dsp:cNvPr id="0" name=""/>
        <dsp:cNvSpPr/>
      </dsp:nvSpPr>
      <dsp:spPr>
        <a:xfrm>
          <a:off x="1092070" y="2789571"/>
          <a:ext cx="1225856" cy="12258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600" kern="1200" dirty="0" smtClean="0"/>
            <a:t>Vocabulary</a:t>
          </a:r>
          <a:endParaRPr lang="en-US" sz="1600" kern="1200" dirty="0"/>
        </a:p>
      </dsp:txBody>
      <dsp:txXfrm>
        <a:off x="1092070" y="2789571"/>
        <a:ext cx="1225856" cy="12258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6E1A2-6CB8-415F-93C4-E3AE2EE0C4DF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319F3-114F-4646-AF99-E5BA8C668F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4493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9AA9E-9B34-45E1-885A-F50662DDDAE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CBBB-0BCB-4AC9-B528-FAD0D34FF3B3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FCD3A3C-D300-4663-82E3-A288F469A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CBBB-0BCB-4AC9-B528-FAD0D34FF3B3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3A3C-D300-4663-82E3-A288F469A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CBBB-0BCB-4AC9-B528-FAD0D34FF3B3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3A3C-D300-4663-82E3-A288F469A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CBBB-0BCB-4AC9-B528-FAD0D34FF3B3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3A3C-D300-4663-82E3-A288F469A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CBBB-0BCB-4AC9-B528-FAD0D34FF3B3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FCD3A3C-D300-4663-82E3-A288F469A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CBBB-0BCB-4AC9-B528-FAD0D34FF3B3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3A3C-D300-4663-82E3-A288F469A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CBBB-0BCB-4AC9-B528-FAD0D34FF3B3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3A3C-D300-4663-82E3-A288F469A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CBBB-0BCB-4AC9-B528-FAD0D34FF3B3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3A3C-D300-4663-82E3-A288F469A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CBBB-0BCB-4AC9-B528-FAD0D34FF3B3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3A3C-D300-4663-82E3-A288F469A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CBBB-0BCB-4AC9-B528-FAD0D34FF3B3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3A3C-D300-4663-82E3-A288F469A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CBBB-0BCB-4AC9-B528-FAD0D34FF3B3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FCD3A3C-D300-4663-82E3-A288F469A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40CBBB-0BCB-4AC9-B528-FAD0D34FF3B3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FCD3A3C-D300-4663-82E3-A288F469A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Seminar 1</a:t>
            </a:r>
            <a:br>
              <a:rPr lang="en-US" dirty="0" smtClean="0"/>
            </a:br>
            <a:r>
              <a:rPr lang="en-US" dirty="0" smtClean="0"/>
              <a:t>Design of Informatics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>
                <a:latin typeface="Calibri" pitchFamily="34" charset="0"/>
              </a:rPr>
              <a:t>UML history</a:t>
            </a:r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838200" y="1417319"/>
            <a:ext cx="6705600" cy="5059681"/>
            <a:chOff x="838200" y="1417319"/>
            <a:chExt cx="6705600" cy="5059681"/>
          </a:xfrm>
        </p:grpSpPr>
        <p:pic>
          <p:nvPicPr>
            <p:cNvPr id="1028" name="Picture 4" descr="File:OO-histori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8200" y="1417319"/>
              <a:ext cx="6705600" cy="4777741"/>
            </a:xfrm>
            <a:prstGeom prst="rect">
              <a:avLst/>
            </a:prstGeom>
            <a:noFill/>
          </p:spPr>
        </p:pic>
        <p:sp>
          <p:nvSpPr>
            <p:cNvPr id="7" name="Rectangle 6"/>
            <p:cNvSpPr/>
            <p:nvPr/>
          </p:nvSpPr>
          <p:spPr>
            <a:xfrm>
              <a:off x="1384479" y="6248400"/>
              <a:ext cx="685800" cy="228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RO" sz="1100" b="1" dirty="0" smtClean="0">
                  <a:latin typeface="Calibri" pitchFamily="34" charset="0"/>
                  <a:cs typeface="Arial" pitchFamily="34" charset="0"/>
                </a:rPr>
                <a:t>201</a:t>
              </a:r>
              <a:r>
                <a:rPr lang="en-US" sz="1100" b="1" dirty="0" smtClean="0">
                  <a:latin typeface="Calibri" pitchFamily="34" charset="0"/>
                  <a:cs typeface="Arial" pitchFamily="34" charset="0"/>
                </a:rPr>
                <a:t>1</a:t>
              </a:r>
              <a:endParaRPr lang="en-US" sz="1100" b="1" dirty="0"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611710" y="6274158"/>
              <a:ext cx="798489" cy="202842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RO" sz="1050" b="1" dirty="0" smtClean="0">
                  <a:latin typeface="Calibri" pitchFamily="34" charset="0"/>
                  <a:cs typeface="Arial" pitchFamily="34" charset="0"/>
                </a:rPr>
                <a:t>UML 2.</a:t>
              </a:r>
              <a:r>
                <a:rPr lang="en-US" sz="1050" b="1" dirty="0" smtClean="0">
                  <a:latin typeface="Calibri" pitchFamily="34" charset="0"/>
                  <a:cs typeface="Arial" pitchFamily="34" charset="0"/>
                </a:rPr>
                <a:t>4.1</a:t>
              </a:r>
              <a:endParaRPr lang="en-US" sz="1050" b="1" dirty="0">
                <a:latin typeface="Calibri" pitchFamily="34" charset="0"/>
                <a:cs typeface="Arial" pitchFamily="34" charset="0"/>
              </a:endParaRPr>
            </a:p>
          </p:txBody>
        </p:sp>
        <p:cxnSp>
          <p:nvCxnSpPr>
            <p:cNvPr id="10" name="Straight Arrow Connector 9"/>
            <p:cNvCxnSpPr>
              <a:endCxn id="8" idx="0"/>
            </p:cNvCxnSpPr>
            <p:nvPr/>
          </p:nvCxnSpPr>
          <p:spPr>
            <a:xfrm rot="16200000" flipH="1">
              <a:off x="4854798" y="6118001"/>
              <a:ext cx="178158" cy="1341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>
                <a:latin typeface="Calibri" pitchFamily="34" charset="0"/>
              </a:rPr>
              <a:t>UML basic elements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467600" cy="22098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C00000"/>
                </a:solidFill>
                <a:latin typeface="Calibri" pitchFamily="34" charset="0"/>
              </a:rPr>
              <a:t>Metamodel</a:t>
            </a:r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 for object oriented modeling</a:t>
            </a:r>
          </a:p>
          <a:p>
            <a:pPr lvl="1"/>
            <a:r>
              <a:rPr lang="en-US" sz="2300" dirty="0" smtClean="0">
                <a:latin typeface="Calibri" pitchFamily="34" charset="0"/>
              </a:rPr>
              <a:t>Consistent set of definitions of concepts and</a:t>
            </a:r>
            <a:r>
              <a:rPr lang="ro-RO" sz="2300" dirty="0" smtClean="0">
                <a:latin typeface="Calibri" pitchFamily="34" charset="0"/>
              </a:rPr>
              <a:t> the</a:t>
            </a:r>
            <a:r>
              <a:rPr lang="en-US" sz="2300" dirty="0" smtClean="0">
                <a:latin typeface="Calibri" pitchFamily="34" charset="0"/>
              </a:rPr>
              <a:t> relationships between them;</a:t>
            </a:r>
          </a:p>
          <a:p>
            <a:pPr lvl="1"/>
            <a:r>
              <a:rPr lang="ro-RO" sz="2300" dirty="0" smtClean="0">
                <a:latin typeface="Calibri" pitchFamily="34" charset="0"/>
              </a:rPr>
              <a:t>E</a:t>
            </a:r>
            <a:r>
              <a:rPr lang="en-US" sz="2300" dirty="0" smtClean="0">
                <a:latin typeface="Calibri" pitchFamily="34" charset="0"/>
              </a:rPr>
              <a:t>ach element used in modeling is defined using a precise syntax (</a:t>
            </a:r>
            <a:r>
              <a:rPr lang="en-US" sz="2300" dirty="0" err="1" smtClean="0">
                <a:latin typeface="Calibri" pitchFamily="34" charset="0"/>
              </a:rPr>
              <a:t>eg</a:t>
            </a:r>
            <a:r>
              <a:rPr lang="en-US" sz="2300" dirty="0" smtClean="0">
                <a:latin typeface="Calibri" pitchFamily="34" charset="0"/>
              </a:rPr>
              <a:t> defining a class);</a:t>
            </a:r>
          </a:p>
          <a:p>
            <a:pPr lvl="1"/>
            <a:r>
              <a:rPr lang="en-US" sz="2300" dirty="0" smtClean="0">
                <a:latin typeface="Calibri" pitchFamily="34" charset="0"/>
              </a:rPr>
              <a:t>Support language</a:t>
            </a:r>
            <a:r>
              <a:rPr lang="ro-RO" sz="2300" dirty="0" smtClean="0">
                <a:latin typeface="Calibri" pitchFamily="34" charset="0"/>
              </a:rPr>
              <a:t> </a:t>
            </a:r>
            <a:r>
              <a:rPr lang="en-US" sz="2300" dirty="0" smtClean="0">
                <a:latin typeface="Calibri" pitchFamily="34" charset="0"/>
              </a:rPr>
              <a:t>for transmitting visual models between different tools;</a:t>
            </a:r>
          </a:p>
          <a:p>
            <a:pPr lvl="1"/>
            <a:r>
              <a:rPr lang="en-US" sz="2300" dirty="0" smtClean="0">
                <a:latin typeface="Calibri" pitchFamily="34" charset="0"/>
              </a:rPr>
              <a:t>It has a four-tier architecture.</a:t>
            </a:r>
            <a:endParaRPr lang="ro-RO" sz="2300" dirty="0" smtClean="0">
              <a:latin typeface="Calibri" pitchFamily="34" charset="0"/>
            </a:endParaRPr>
          </a:p>
          <a:p>
            <a:pPr lvl="1"/>
            <a:endParaRPr lang="en-US" dirty="0">
              <a:latin typeface="Calibri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66800" y="3810000"/>
          <a:ext cx="6934200" cy="2443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27432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o-RO" b="1" dirty="0" smtClean="0">
                          <a:latin typeface="Calibri" pitchFamily="34" charset="0"/>
                        </a:rPr>
                        <a:t>Layer</a:t>
                      </a:r>
                      <a:endParaRPr lang="en-US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1" dirty="0" smtClean="0">
                          <a:latin typeface="Calibri" pitchFamily="34" charset="0"/>
                        </a:rPr>
                        <a:t>Description</a:t>
                      </a:r>
                      <a:endParaRPr lang="en-US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b="1" dirty="0" smtClean="0">
                          <a:latin typeface="Calibri" pitchFamily="34" charset="0"/>
                        </a:rPr>
                        <a:t>Example</a:t>
                      </a:r>
                      <a:endParaRPr lang="en-US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sz="1400" dirty="0" smtClean="0">
                          <a:latin typeface="Calibri" pitchFamily="34" charset="0"/>
                        </a:rPr>
                        <a:t>meta-metamodel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>
                          <a:latin typeface="Calibri" pitchFamily="34" charset="0"/>
                        </a:rPr>
                        <a:t>Defineşte limbajul pentru specificarearea metamodelelor. 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>
                          <a:latin typeface="Calibri" pitchFamily="34" charset="0"/>
                        </a:rPr>
                        <a:t>Concepte</a:t>
                      </a:r>
                      <a:r>
                        <a:rPr lang="ro-RO" sz="1400" baseline="0" dirty="0" smtClean="0">
                          <a:latin typeface="Calibri" pitchFamily="34" charset="0"/>
                        </a:rPr>
                        <a:t> abstracte din care este derivat metamodelul.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sz="1400" dirty="0" smtClean="0">
                          <a:latin typeface="Calibri" pitchFamily="34" charset="0"/>
                        </a:rPr>
                        <a:t>metamodel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>
                          <a:latin typeface="Calibri" pitchFamily="34" charset="0"/>
                        </a:rPr>
                        <a:t>Defineşte</a:t>
                      </a:r>
                      <a:r>
                        <a:rPr lang="ro-RO" sz="1400" baseline="0" dirty="0" smtClean="0">
                          <a:latin typeface="Calibri" pitchFamily="34" charset="0"/>
                        </a:rPr>
                        <a:t> limbajul pentru specificarea modelului.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>
                          <a:latin typeface="Calibri" pitchFamily="34" charset="0"/>
                        </a:rPr>
                        <a:t>Concepte: Clasă, Atribut, Operaţie, Componentă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sz="1400" dirty="0" smtClean="0">
                          <a:latin typeface="Calibri" pitchFamily="34" charset="0"/>
                        </a:rPr>
                        <a:t>model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>
                          <a:latin typeface="Calibri" pitchFamily="34" charset="0"/>
                        </a:rPr>
                        <a:t>Defineşte</a:t>
                      </a:r>
                      <a:r>
                        <a:rPr lang="ro-RO" sz="1400" baseline="0" dirty="0" smtClean="0">
                          <a:latin typeface="Calibri" pitchFamily="34" charset="0"/>
                        </a:rPr>
                        <a:t> limbajul folosit pentru descrierea domeniului analizat.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>
                          <a:latin typeface="Calibri" pitchFamily="34" charset="0"/>
                        </a:rPr>
                        <a:t>Concepte: Student, Materie, Client,</a:t>
                      </a:r>
                      <a:r>
                        <a:rPr lang="ro-RO" sz="1400" baseline="0" dirty="0" smtClean="0">
                          <a:latin typeface="Calibri" pitchFamily="34" charset="0"/>
                        </a:rPr>
                        <a:t> Produs, Comandă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sz="1400" dirty="0" smtClean="0">
                          <a:latin typeface="Calibri" pitchFamily="34" charset="0"/>
                        </a:rPr>
                        <a:t>User objects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>
                          <a:latin typeface="Calibri" pitchFamily="34" charset="0"/>
                        </a:rPr>
                        <a:t>Definesc informaţii despre</a:t>
                      </a:r>
                      <a:r>
                        <a:rPr lang="ro-RO" sz="1400" baseline="0" dirty="0" smtClean="0">
                          <a:latin typeface="Calibri" pitchFamily="34" charset="0"/>
                        </a:rPr>
                        <a:t> obiectele domeniului analizat.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>
                          <a:latin typeface="Calibri" pitchFamily="34" charset="0"/>
                        </a:rPr>
                        <a:t>Exemple: Student #3456, Materia #0512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>
                <a:latin typeface="Calibri" pitchFamily="34" charset="0"/>
              </a:rPr>
              <a:t>ElementUML basic elementse de bază ale </a:t>
            </a:r>
            <a:r>
              <a:rPr lang="en-US" dirty="0" smtClean="0">
                <a:latin typeface="Calibri" pitchFamily="34" charset="0"/>
              </a:rPr>
              <a:t>UML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ro-RO" dirty="0" smtClean="0">
                <a:solidFill>
                  <a:srgbClr val="C00000"/>
                </a:solidFill>
                <a:latin typeface="Calibri" pitchFamily="34" charset="0"/>
              </a:rPr>
              <a:t>Diagram types</a:t>
            </a:r>
          </a:p>
          <a:p>
            <a:pPr marL="514350" indent="-514350">
              <a:buNone/>
            </a:pPr>
            <a:endParaRPr lang="ro-RO" dirty="0" smtClean="0">
              <a:latin typeface="Calibri" pitchFamily="34" charset="0"/>
            </a:endParaRPr>
          </a:p>
          <a:p>
            <a:pPr marL="1062990" lvl="2" indent="-514350">
              <a:buNone/>
            </a:pPr>
            <a:endParaRPr lang="ro-RO" dirty="0" smtClean="0">
              <a:latin typeface="Calibri" pitchFamily="34" charset="0"/>
            </a:endParaRPr>
          </a:p>
          <a:p>
            <a:pPr marL="1062990" lvl="2" indent="-514350">
              <a:buNone/>
            </a:pPr>
            <a:endParaRPr lang="ro-RO" dirty="0" smtClean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ro-RO" dirty="0" smtClean="0">
                <a:latin typeface="Calibri" pitchFamily="34" charset="0"/>
              </a:rPr>
              <a:t/>
            </a:r>
            <a:br>
              <a:rPr lang="ro-RO" dirty="0" smtClean="0">
                <a:latin typeface="Calibri" pitchFamily="34" charset="0"/>
              </a:rPr>
            </a:br>
            <a:endParaRPr lang="en-US" dirty="0">
              <a:latin typeface="Calibri" pitchFamily="34" charset="0"/>
            </a:endParaRPr>
          </a:p>
        </p:txBody>
      </p:sp>
      <p:pic>
        <p:nvPicPr>
          <p:cNvPr id="6" name="Picture 5" descr="uml-23-diagram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3517" y="1981200"/>
            <a:ext cx="6092683" cy="46710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>
                <a:latin typeface="Calibri" pitchFamily="34" charset="0"/>
              </a:rPr>
              <a:t>UML basic elements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ro-RO" dirty="0" smtClean="0">
                <a:solidFill>
                  <a:srgbClr val="C00000"/>
                </a:solidFill>
                <a:latin typeface="Calibri" pitchFamily="34" charset="0"/>
              </a:rPr>
              <a:t>3. Extension mecanisms </a:t>
            </a:r>
          </a:p>
          <a:p>
            <a:pPr marL="788670" lvl="1" indent="-514350">
              <a:spcBef>
                <a:spcPts val="1800"/>
              </a:spcBef>
            </a:pPr>
            <a:r>
              <a:rPr lang="ro-RO" i="1" dirty="0" smtClean="0">
                <a:latin typeface="Calibri" pitchFamily="34" charset="0"/>
              </a:rPr>
              <a:t>S</a:t>
            </a:r>
            <a:r>
              <a:rPr lang="en-US" i="1" dirty="0" err="1" smtClean="0">
                <a:latin typeface="Calibri" pitchFamily="34" charset="0"/>
              </a:rPr>
              <a:t>tereotypes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characterizes </a:t>
            </a:r>
            <a:r>
              <a:rPr lang="ro-RO" dirty="0" smtClean="0">
                <a:latin typeface="Calibri" pitchFamily="34" charset="0"/>
              </a:rPr>
              <a:t>an</a:t>
            </a:r>
            <a:r>
              <a:rPr lang="en-US" dirty="0" smtClean="0">
                <a:latin typeface="Calibri" pitchFamily="34" charset="0"/>
              </a:rPr>
              <a:t> element </a:t>
            </a:r>
            <a:r>
              <a:rPr lang="ro-RO" dirty="0" smtClean="0">
                <a:latin typeface="Calibri" pitchFamily="34" charset="0"/>
              </a:rPr>
              <a:t> of the </a:t>
            </a:r>
            <a:r>
              <a:rPr lang="en-US" dirty="0" smtClean="0">
                <a:latin typeface="Calibri" pitchFamily="34" charset="0"/>
              </a:rPr>
              <a:t>model </a:t>
            </a:r>
            <a:r>
              <a:rPr lang="ro-RO" dirty="0" smtClean="0">
                <a:latin typeface="Calibri" pitchFamily="34" charset="0"/>
              </a:rPr>
              <a:t>or</a:t>
            </a:r>
            <a:r>
              <a:rPr lang="en-US" dirty="0" smtClean="0">
                <a:latin typeface="Calibri" pitchFamily="34" charset="0"/>
              </a:rPr>
              <a:t> a relationship between elements (there are predefined stereotypes).</a:t>
            </a:r>
          </a:p>
          <a:p>
            <a:pPr marL="788670" lvl="1" indent="-514350">
              <a:spcBef>
                <a:spcPts val="1800"/>
              </a:spcBef>
            </a:pPr>
            <a:r>
              <a:rPr lang="en-US" i="1" dirty="0" smtClean="0">
                <a:latin typeface="Calibri" pitchFamily="34" charset="0"/>
              </a:rPr>
              <a:t>Comments</a:t>
            </a:r>
            <a:r>
              <a:rPr lang="en-US" dirty="0" smtClean="0">
                <a:latin typeface="Calibri" pitchFamily="34" charset="0"/>
              </a:rPr>
              <a:t> (notes) </a:t>
            </a:r>
            <a:r>
              <a:rPr lang="ro-RO" dirty="0" smtClean="0">
                <a:latin typeface="Calibri" pitchFamily="34" charset="0"/>
              </a:rPr>
              <a:t>offer a</a:t>
            </a:r>
            <a:r>
              <a:rPr lang="en-US" dirty="0" err="1" smtClean="0">
                <a:latin typeface="Calibri" pitchFamily="34" charset="0"/>
              </a:rPr>
              <a:t>dditional</a:t>
            </a:r>
            <a:r>
              <a:rPr lang="ro-RO" dirty="0" smtClean="0">
                <a:latin typeface="Calibri" pitchFamily="34" charset="0"/>
              </a:rPr>
              <a:t> descriptions of an </a:t>
            </a:r>
            <a:r>
              <a:rPr lang="en-US" dirty="0" smtClean="0">
                <a:latin typeface="Calibri" pitchFamily="34" charset="0"/>
              </a:rPr>
              <a:t>element in the model.</a:t>
            </a:r>
          </a:p>
          <a:p>
            <a:pPr marL="788670" lvl="1" indent="-514350">
              <a:spcBef>
                <a:spcPts val="1800"/>
              </a:spcBef>
            </a:pPr>
            <a:r>
              <a:rPr lang="ro-RO" i="1" dirty="0" smtClean="0">
                <a:latin typeface="Calibri" pitchFamily="34" charset="0"/>
              </a:rPr>
              <a:t>C</a:t>
            </a:r>
            <a:r>
              <a:rPr lang="en-US" i="1" dirty="0" err="1" smtClean="0">
                <a:latin typeface="Calibri" pitchFamily="34" charset="0"/>
              </a:rPr>
              <a:t>onstraints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limit</a:t>
            </a:r>
            <a:r>
              <a:rPr lang="ro-RO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the use of an element in the model.</a:t>
            </a:r>
          </a:p>
          <a:p>
            <a:pPr marL="788670" lvl="1" indent="-514350">
              <a:spcBef>
                <a:spcPts val="1800"/>
              </a:spcBef>
            </a:pPr>
            <a:r>
              <a:rPr lang="en-US" i="1" dirty="0" smtClean="0">
                <a:latin typeface="Calibri" pitchFamily="34" charset="0"/>
              </a:rPr>
              <a:t>Tagged values </a:t>
            </a:r>
            <a:r>
              <a:rPr lang="ro-RO" dirty="0" smtClean="0">
                <a:latin typeface="Calibri" pitchFamily="34" charset="0"/>
              </a:rPr>
              <a:t>represet </a:t>
            </a:r>
            <a:r>
              <a:rPr lang="en-US" dirty="0" smtClean="0">
                <a:latin typeface="Calibri" pitchFamily="34" charset="0"/>
              </a:rPr>
              <a:t>attributes</a:t>
            </a:r>
            <a:r>
              <a:rPr lang="ro-RO" dirty="0" smtClean="0">
                <a:latin typeface="Calibri" pitchFamily="34" charset="0"/>
              </a:rPr>
              <a:t> d</a:t>
            </a:r>
            <a:r>
              <a:rPr lang="en-US" dirty="0" err="1" smtClean="0">
                <a:latin typeface="Calibri" pitchFamily="34" charset="0"/>
              </a:rPr>
              <a:t>efined</a:t>
            </a:r>
            <a:r>
              <a:rPr lang="ro-RO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for a stereotype</a:t>
            </a:r>
            <a:r>
              <a:rPr lang="ro-RO" dirty="0" smtClean="0">
                <a:latin typeface="Calibri" pitchFamily="34" charset="0"/>
              </a:rPr>
              <a:t>.</a:t>
            </a:r>
          </a:p>
          <a:p>
            <a:pPr marL="788670" lvl="1" indent="-514350">
              <a:spcBef>
                <a:spcPts val="1800"/>
              </a:spcBef>
            </a:pPr>
            <a:r>
              <a:rPr lang="ro-RO" i="1" dirty="0" smtClean="0">
                <a:latin typeface="Calibri" pitchFamily="34" charset="0"/>
              </a:rPr>
              <a:t>P</a:t>
            </a:r>
            <a:r>
              <a:rPr lang="en-US" i="1" dirty="0" err="1" smtClean="0">
                <a:latin typeface="Calibri" pitchFamily="34" charset="0"/>
              </a:rPr>
              <a:t>rofiles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ro-RO" dirty="0" smtClean="0">
                <a:latin typeface="Calibri" pitchFamily="34" charset="0"/>
              </a:rPr>
              <a:t>c</a:t>
            </a:r>
            <a:r>
              <a:rPr lang="en-US" dirty="0" err="1" smtClean="0">
                <a:latin typeface="Calibri" pitchFamily="34" charset="0"/>
              </a:rPr>
              <a:t>ustomize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ro-RO" dirty="0" smtClean="0">
                <a:latin typeface="Calibri" pitchFamily="34" charset="0"/>
              </a:rPr>
              <a:t>the </a:t>
            </a:r>
            <a:r>
              <a:rPr lang="en-US" dirty="0" err="1" smtClean="0">
                <a:latin typeface="Calibri" pitchFamily="34" charset="0"/>
              </a:rPr>
              <a:t>metamodel</a:t>
            </a:r>
            <a:r>
              <a:rPr lang="en-US" dirty="0" smtClean="0">
                <a:latin typeface="Calibri" pitchFamily="34" charset="0"/>
              </a:rPr>
              <a:t> through special </a:t>
            </a:r>
            <a:r>
              <a:rPr lang="ro-RO" dirty="0" smtClean="0">
                <a:latin typeface="Calibri" pitchFamily="34" charset="0"/>
              </a:rPr>
              <a:t>costructions </a:t>
            </a:r>
            <a:r>
              <a:rPr lang="en-US" dirty="0" smtClean="0">
                <a:latin typeface="Calibri" pitchFamily="34" charset="0"/>
              </a:rPr>
              <a:t>that are specific to a particular field</a:t>
            </a:r>
            <a:r>
              <a:rPr lang="ro-RO" dirty="0" smtClean="0">
                <a:latin typeface="Calibri" pitchFamily="34" charset="0"/>
              </a:rPr>
              <a:t>,</a:t>
            </a:r>
            <a:r>
              <a:rPr lang="en-US" dirty="0" smtClean="0">
                <a:latin typeface="Calibri" pitchFamily="34" charset="0"/>
              </a:rPr>
              <a:t> platform</a:t>
            </a:r>
            <a:r>
              <a:rPr lang="ro-RO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or development</a:t>
            </a:r>
            <a:r>
              <a:rPr lang="ro-RO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method.</a:t>
            </a:r>
            <a:endParaRPr lang="ro-RO" dirty="0" smtClean="0">
              <a:latin typeface="Calibri" pitchFamily="34" charset="0"/>
            </a:endParaRPr>
          </a:p>
          <a:p>
            <a:pPr marL="1062990" lvl="2" indent="-514350">
              <a:buNone/>
            </a:pPr>
            <a:r>
              <a:rPr lang="ro-RO" dirty="0" smtClean="0">
                <a:latin typeface="Calibri" pitchFamily="34" charset="0"/>
              </a:rPr>
              <a:t/>
            </a:r>
            <a:br>
              <a:rPr lang="ro-RO" dirty="0" smtClean="0">
                <a:latin typeface="Calibri" pitchFamily="34" charset="0"/>
              </a:rPr>
            </a:br>
            <a:endParaRPr lang="en-US" dirty="0">
              <a:latin typeface="Calibri" pitchFamily="34" charset="0"/>
            </a:endParaRPr>
          </a:p>
        </p:txBody>
      </p:sp>
      <p:pic>
        <p:nvPicPr>
          <p:cNvPr id="6" name="Picture 5" descr="small_pencil_0071-1002-1700-4016_SM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5589240"/>
            <a:ext cx="609600" cy="7088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ro-RO" dirty="0" smtClean="0">
                <a:latin typeface="Calibri" pitchFamily="34" charset="0"/>
              </a:rPr>
              <a:t>Perspectives on the system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776210" y="6096000"/>
            <a:ext cx="5715000" cy="609600"/>
          </a:xfrm>
          <a:prstGeom prst="round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1062990" lvl="2" indent="-514350" algn="ctr">
              <a:buNone/>
            </a:pPr>
            <a:r>
              <a:rPr lang="ro-RO" sz="1500" dirty="0" smtClean="0">
                <a:latin typeface="Calibri" pitchFamily="34" charset="0"/>
              </a:rPr>
              <a:t>Pachet diagram –</a:t>
            </a:r>
            <a:r>
              <a:rPr lang="en-US" sz="1500" dirty="0" smtClean="0">
                <a:latin typeface="Calibri" pitchFamily="34" charset="0"/>
              </a:rPr>
              <a:t> </a:t>
            </a:r>
            <a:r>
              <a:rPr lang="en-US" sz="1500" dirty="0" smtClean="0">
                <a:solidFill>
                  <a:srgbClr val="C00000"/>
                </a:solidFill>
                <a:latin typeface="Calibri" pitchFamily="34" charset="0"/>
              </a:rPr>
              <a:t>structuring / modularization</a:t>
            </a:r>
          </a:p>
          <a:p>
            <a:pPr marL="1062990" lvl="2" indent="-514350" algn="ctr">
              <a:buNone/>
            </a:pPr>
            <a:r>
              <a:rPr lang="ro-RO" sz="1500" dirty="0" smtClean="0">
                <a:latin typeface="Calibri" pitchFamily="34" charset="0"/>
              </a:rPr>
              <a:t>Profile diagram</a:t>
            </a:r>
            <a:r>
              <a:rPr lang="en-US" sz="1500" dirty="0" smtClean="0">
                <a:latin typeface="Calibri" pitchFamily="34" charset="0"/>
              </a:rPr>
              <a:t> - </a:t>
            </a:r>
            <a:r>
              <a:rPr lang="ro-RO" sz="1500" dirty="0" smtClean="0">
                <a:solidFill>
                  <a:srgbClr val="C00000"/>
                </a:solidFill>
                <a:latin typeface="Calibri" pitchFamily="34" charset="0"/>
              </a:rPr>
              <a:t>language extension</a:t>
            </a:r>
            <a:endParaRPr lang="en-US" sz="1500" dirty="0" smtClean="0">
              <a:solidFill>
                <a:srgbClr val="C00000"/>
              </a:solidFill>
              <a:latin typeface="Calibri" pitchFamily="34" charset="0"/>
            </a:endParaRPr>
          </a:p>
          <a:p>
            <a:pPr marL="1062990" lvl="2" indent="-514350" algn="ctr">
              <a:buNone/>
            </a:pPr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2133600" y="1139777"/>
            <a:ext cx="4916512" cy="4880023"/>
            <a:chOff x="2133600" y="1139777"/>
            <a:chExt cx="4916512" cy="4880023"/>
          </a:xfrm>
        </p:grpSpPr>
        <p:sp>
          <p:nvSpPr>
            <p:cNvPr id="7" name="Oval 6"/>
            <p:cNvSpPr/>
            <p:nvPr/>
          </p:nvSpPr>
          <p:spPr>
            <a:xfrm>
              <a:off x="3250843" y="1139777"/>
              <a:ext cx="2743200" cy="2679880"/>
            </a:xfrm>
            <a:prstGeom prst="ellips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ro-RO" dirty="0" smtClean="0">
                  <a:solidFill>
                    <a:srgbClr val="C00000"/>
                  </a:solidFill>
                  <a:latin typeface="Calibri" pitchFamily="34" charset="0"/>
                </a:rPr>
                <a:t>Static</a:t>
              </a:r>
            </a:p>
            <a:p>
              <a:r>
                <a:rPr lang="ro-RO" sz="1400" dirty="0" smtClean="0">
                  <a:latin typeface="Calibri" pitchFamily="34" charset="0"/>
                </a:rPr>
                <a:t> </a:t>
              </a:r>
            </a:p>
            <a:p>
              <a:r>
                <a:rPr lang="ro-RO" sz="1300" dirty="0" smtClean="0">
                  <a:latin typeface="Calibri" pitchFamily="34" charset="0"/>
                </a:rPr>
                <a:t>Diagrams:</a:t>
              </a:r>
            </a:p>
            <a:p>
              <a:pPr>
                <a:buFont typeface="Arial" pitchFamily="34" charset="0"/>
                <a:buChar char="•"/>
              </a:pPr>
              <a:r>
                <a:rPr lang="ro-RO" sz="1400" dirty="0" smtClean="0">
                  <a:latin typeface="Calibri" pitchFamily="34" charset="0"/>
                </a:rPr>
                <a:t> </a:t>
              </a:r>
              <a:r>
                <a:rPr lang="ro-RO" sz="1300" dirty="0" smtClean="0">
                  <a:latin typeface="Calibri" pitchFamily="34" charset="0"/>
                </a:rPr>
                <a:t>Class</a:t>
              </a:r>
            </a:p>
            <a:p>
              <a:pPr>
                <a:buFont typeface="Arial" pitchFamily="34" charset="0"/>
                <a:buChar char="•"/>
              </a:pPr>
              <a:r>
                <a:rPr lang="ro-RO" sz="1300" dirty="0" smtClean="0">
                  <a:latin typeface="Calibri" pitchFamily="34" charset="0"/>
                </a:rPr>
                <a:t> Objects</a:t>
              </a:r>
            </a:p>
            <a:p>
              <a:pPr>
                <a:buFont typeface="Arial" pitchFamily="34" charset="0"/>
                <a:buChar char="•"/>
              </a:pPr>
              <a:r>
                <a:rPr lang="ro-RO" sz="1300" dirty="0" smtClean="0">
                  <a:latin typeface="Calibri" pitchFamily="34" charset="0"/>
                </a:rPr>
                <a:t> Composite structure</a:t>
              </a:r>
            </a:p>
            <a:p>
              <a:pPr>
                <a:buFont typeface="Arial" pitchFamily="34" charset="0"/>
                <a:buChar char="•"/>
              </a:pPr>
              <a:r>
                <a:rPr lang="ro-RO" sz="1300" dirty="0" smtClean="0">
                  <a:latin typeface="Calibri" pitchFamily="34" charset="0"/>
                </a:rPr>
                <a:t> Componets</a:t>
              </a:r>
            </a:p>
            <a:p>
              <a:pPr>
                <a:buFont typeface="Arial" pitchFamily="34" charset="0"/>
                <a:buChar char="•"/>
              </a:pPr>
              <a:r>
                <a:rPr lang="ro-RO" sz="1300" dirty="0" smtClean="0">
                  <a:latin typeface="Calibri" pitchFamily="34" charset="0"/>
                </a:rPr>
                <a:t> Deployment</a:t>
              </a:r>
              <a:endParaRPr lang="en-US" sz="1300" dirty="0">
                <a:latin typeface="Calibri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133600" y="3240110"/>
              <a:ext cx="2703490" cy="2779690"/>
            </a:xfrm>
            <a:prstGeom prst="ellips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t" anchorCtr="0"/>
            <a:lstStyle/>
            <a:p>
              <a:pPr algn="ctr"/>
              <a:endParaRPr lang="ro-RO" dirty="0" smtClean="0">
                <a:solidFill>
                  <a:srgbClr val="C00000"/>
                </a:solidFill>
                <a:latin typeface="Calibri" pitchFamily="34" charset="0"/>
              </a:endParaRPr>
            </a:p>
            <a:p>
              <a:pPr algn="ctr"/>
              <a:r>
                <a:rPr lang="ro-RO" dirty="0" smtClean="0">
                  <a:solidFill>
                    <a:srgbClr val="C00000"/>
                  </a:solidFill>
                  <a:latin typeface="Calibri" pitchFamily="34" charset="0"/>
                </a:rPr>
                <a:t>Functional</a:t>
              </a:r>
            </a:p>
            <a:p>
              <a:r>
                <a:rPr lang="ro-RO" sz="1300" dirty="0" smtClean="0">
                  <a:latin typeface="Calibri" pitchFamily="34" charset="0"/>
                </a:rPr>
                <a:t>Diagrams:</a:t>
              </a:r>
            </a:p>
            <a:p>
              <a:pPr>
                <a:buFont typeface="Arial" pitchFamily="34" charset="0"/>
                <a:buChar char="•"/>
              </a:pPr>
              <a:r>
                <a:rPr lang="ro-RO" sz="1300" dirty="0" smtClean="0">
                  <a:latin typeface="Calibri" pitchFamily="34" charset="0"/>
                </a:rPr>
                <a:t> Use cases</a:t>
              </a:r>
            </a:p>
            <a:p>
              <a:pPr>
                <a:buFont typeface="Arial" pitchFamily="34" charset="0"/>
                <a:buChar char="•"/>
              </a:pPr>
              <a:r>
                <a:rPr lang="ro-RO" sz="1300" dirty="0" smtClean="0">
                  <a:latin typeface="Calibri" pitchFamily="34" charset="0"/>
                </a:rPr>
                <a:t> Activities</a:t>
              </a:r>
            </a:p>
            <a:p>
              <a:pPr>
                <a:buFont typeface="Arial" pitchFamily="34" charset="0"/>
                <a:buChar char="•"/>
              </a:pPr>
              <a:r>
                <a:rPr lang="ro-RO" sz="1300" dirty="0" smtClean="0">
                  <a:latin typeface="Calibri" pitchFamily="34" charset="0"/>
                </a:rPr>
                <a:t> Interacţiuni de ansamblu</a:t>
              </a:r>
            </a:p>
            <a:p>
              <a:pPr>
                <a:buFont typeface="Arial" pitchFamily="34" charset="0"/>
                <a:buChar char="•"/>
              </a:pPr>
              <a:endParaRPr lang="en-US" sz="1300" dirty="0" smtClean="0">
                <a:latin typeface="Calibri" pitchFamily="34" charset="0"/>
              </a:endParaRPr>
            </a:p>
            <a:p>
              <a:pPr algn="ctr"/>
              <a:endParaRPr lang="en-US" dirty="0">
                <a:latin typeface="Calibri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306912" y="3329190"/>
              <a:ext cx="2743200" cy="2667000"/>
            </a:xfrm>
            <a:prstGeom prst="ellips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 dirty="0" smtClean="0">
                <a:solidFill>
                  <a:srgbClr val="C00000"/>
                </a:solidFill>
                <a:latin typeface="Calibri" pitchFamily="34" charset="0"/>
              </a:endParaRPr>
            </a:p>
            <a:p>
              <a:pPr algn="ctr"/>
              <a:endParaRPr lang="ro-RO" dirty="0" smtClean="0">
                <a:solidFill>
                  <a:srgbClr val="C00000"/>
                </a:solidFill>
                <a:latin typeface="Calibri" pitchFamily="34" charset="0"/>
              </a:endParaRPr>
            </a:p>
            <a:p>
              <a:pPr algn="ctr"/>
              <a:endParaRPr lang="ro-RO" dirty="0" smtClean="0">
                <a:solidFill>
                  <a:srgbClr val="C00000"/>
                </a:solidFill>
                <a:latin typeface="Calibri" pitchFamily="34" charset="0"/>
              </a:endParaRPr>
            </a:p>
            <a:p>
              <a:pPr algn="ctr"/>
              <a:endParaRPr lang="ro-RO" dirty="0" smtClean="0">
                <a:solidFill>
                  <a:srgbClr val="C00000"/>
                </a:solidFill>
                <a:latin typeface="Calibri" pitchFamily="34" charset="0"/>
              </a:endParaRPr>
            </a:p>
            <a:p>
              <a:pPr algn="ctr"/>
              <a:r>
                <a:rPr lang="ro-RO" dirty="0" smtClean="0">
                  <a:solidFill>
                    <a:srgbClr val="C00000"/>
                  </a:solidFill>
                  <a:latin typeface="Calibri" pitchFamily="34" charset="0"/>
                </a:rPr>
                <a:t>Dynamic</a:t>
              </a:r>
            </a:p>
            <a:p>
              <a:pPr algn="ctr"/>
              <a:endParaRPr lang="ro-RO" sz="800" dirty="0" smtClean="0">
                <a:solidFill>
                  <a:srgbClr val="C00000"/>
                </a:solidFill>
                <a:latin typeface="Calibri" pitchFamily="34" charset="0"/>
              </a:endParaRPr>
            </a:p>
            <a:p>
              <a:pPr lvl="1"/>
              <a:r>
                <a:rPr lang="ro-RO" sz="1300" dirty="0" smtClean="0">
                  <a:latin typeface="Calibri" pitchFamily="34" charset="0"/>
                </a:rPr>
                <a:t>Diagrams: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ro-RO" sz="1300" dirty="0" smtClean="0">
                  <a:latin typeface="Calibri" pitchFamily="34" charset="0"/>
                </a:rPr>
                <a:t> State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ro-RO" sz="1300" dirty="0" smtClean="0">
                  <a:latin typeface="Calibri" pitchFamily="34" charset="0"/>
                </a:rPr>
                <a:t> Sequence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ro-RO" sz="1300" dirty="0" smtClean="0">
                  <a:latin typeface="Calibri" pitchFamily="34" charset="0"/>
                </a:rPr>
                <a:t> Comunication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ro-RO" sz="1300" dirty="0" smtClean="0">
                  <a:latin typeface="Calibri" pitchFamily="34" charset="0"/>
                </a:rPr>
                <a:t> Time</a:t>
              </a:r>
            </a:p>
            <a:p>
              <a:pPr algn="ctr"/>
              <a:endParaRPr lang="ro-RO" sz="1300" dirty="0" smtClean="0">
                <a:solidFill>
                  <a:schemeClr val="tx1"/>
                </a:solidFill>
                <a:latin typeface="Calibri" pitchFamily="34" charset="0"/>
              </a:endParaRPr>
            </a:p>
            <a:p>
              <a:pPr algn="ctr"/>
              <a:endParaRPr lang="ro-RO" dirty="0" smtClean="0">
                <a:solidFill>
                  <a:srgbClr val="C00000"/>
                </a:solidFill>
                <a:latin typeface="Calibri" pitchFamily="34" charset="0"/>
              </a:endParaRPr>
            </a:p>
            <a:p>
              <a:pPr algn="ctr"/>
              <a:endParaRPr lang="ro-RO" sz="1300" dirty="0" smtClean="0">
                <a:solidFill>
                  <a:srgbClr val="C00000"/>
                </a:solidFill>
                <a:latin typeface="Calibri" pitchFamily="34" charset="0"/>
              </a:endParaRPr>
            </a:p>
            <a:p>
              <a:pPr algn="ctr"/>
              <a:endParaRPr lang="en-US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CASE</a:t>
            </a:r>
            <a:r>
              <a:rPr lang="ro-RO" dirty="0" smtClean="0">
                <a:latin typeface="Calibri" pitchFamily="34" charset="0"/>
              </a:rPr>
              <a:t> tools - 1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o-RO" dirty="0" smtClean="0">
              <a:latin typeface="Calibri" pitchFamily="34" charset="0"/>
            </a:endParaRPr>
          </a:p>
          <a:p>
            <a:pPr lvl="0">
              <a:defRPr/>
            </a:pPr>
            <a:r>
              <a:rPr lang="ro-RO" dirty="0" smtClean="0">
                <a:latin typeface="Calibri" pitchFamily="34" charset="0"/>
              </a:rPr>
              <a:t>CASE </a:t>
            </a:r>
            <a:r>
              <a:rPr lang="en-US" dirty="0" smtClean="0">
                <a:latin typeface="Calibri" pitchFamily="34" charset="0"/>
              </a:rPr>
              <a:t>= </a:t>
            </a:r>
            <a:r>
              <a:rPr lang="ro-RO" dirty="0" smtClean="0">
                <a:latin typeface="Calibri" pitchFamily="34" charset="0"/>
              </a:rPr>
              <a:t>Computer Aided Software Engineering</a:t>
            </a:r>
          </a:p>
          <a:p>
            <a:pPr lvl="0">
              <a:defRPr/>
            </a:pPr>
            <a:endParaRPr lang="ro-RO" dirty="0" smtClean="0">
              <a:latin typeface="Calibri" pitchFamily="34" charset="0"/>
            </a:endParaRPr>
          </a:p>
          <a:p>
            <a:pPr lvl="0">
              <a:defRPr/>
            </a:pPr>
            <a:r>
              <a:rPr lang="ro-RO" dirty="0" smtClean="0">
                <a:latin typeface="Calibri" pitchFamily="34" charset="0"/>
              </a:rPr>
              <a:t>N</a:t>
            </a:r>
            <a:r>
              <a:rPr lang="en-US" dirty="0" err="1" smtClean="0">
                <a:latin typeface="Calibri" pitchFamily="34" charset="0"/>
              </a:rPr>
              <a:t>ecessity</a:t>
            </a:r>
            <a:r>
              <a:rPr lang="en-US" dirty="0" smtClean="0">
                <a:latin typeface="Calibri" pitchFamily="34" charset="0"/>
              </a:rPr>
              <a:t>:</a:t>
            </a:r>
          </a:p>
          <a:p>
            <a:pPr lvl="1">
              <a:defRPr/>
            </a:pPr>
            <a:r>
              <a:rPr lang="en-US" dirty="0" smtClean="0">
                <a:latin typeface="Calibri" pitchFamily="34" charset="0"/>
              </a:rPr>
              <a:t>working with visual</a:t>
            </a:r>
            <a:r>
              <a:rPr lang="ro-RO" dirty="0" smtClean="0">
                <a:latin typeface="Calibri" pitchFamily="34" charset="0"/>
              </a:rPr>
              <a:t> models </a:t>
            </a:r>
            <a:r>
              <a:rPr lang="en-US" dirty="0" smtClean="0">
                <a:latin typeface="Calibri" pitchFamily="34" charset="0"/>
              </a:rPr>
              <a:t>can be tedious and time consuming</a:t>
            </a:r>
          </a:p>
          <a:p>
            <a:pPr lvl="1">
              <a:defRPr/>
            </a:pPr>
            <a:r>
              <a:rPr lang="en-US" dirty="0" smtClean="0">
                <a:latin typeface="Calibri" pitchFamily="34" charset="0"/>
              </a:rPr>
              <a:t>need for IT support when we want to maintain the integrity</a:t>
            </a:r>
            <a:r>
              <a:rPr lang="ro-RO" dirty="0" smtClean="0">
                <a:latin typeface="Calibri" pitchFamily="34" charset="0"/>
              </a:rPr>
              <a:t> of the</a:t>
            </a:r>
            <a:r>
              <a:rPr lang="en-US" dirty="0" smtClean="0">
                <a:latin typeface="Calibri" pitchFamily="34" charset="0"/>
              </a:rPr>
              <a:t> models</a:t>
            </a:r>
          </a:p>
          <a:p>
            <a:pPr lvl="1">
              <a:defRPr/>
            </a:pPr>
            <a:r>
              <a:rPr lang="en-US" dirty="0" smtClean="0">
                <a:latin typeface="Calibri" pitchFamily="34" charset="0"/>
              </a:rPr>
              <a:t>the ability to generate code</a:t>
            </a:r>
            <a:endParaRPr lang="ro-RO" dirty="0" smtClean="0">
              <a:latin typeface="Calibri" pitchFamily="34" charset="0"/>
            </a:endParaRPr>
          </a:p>
          <a:p>
            <a:pPr lvl="0">
              <a:defRPr/>
            </a:pPr>
            <a:endParaRPr lang="ro-RO" dirty="0" smtClean="0">
              <a:latin typeface="Calibri" pitchFamily="34" charset="0"/>
            </a:endParaRPr>
          </a:p>
          <a:p>
            <a:pPr lvl="1">
              <a:defRPr/>
            </a:pPr>
            <a:endParaRPr lang="ro-RO" dirty="0" smtClean="0">
              <a:latin typeface="Calibri" pitchFamily="34" charset="0"/>
            </a:endParaRPr>
          </a:p>
          <a:p>
            <a:pPr lvl="1"/>
            <a:endParaRPr lang="ro-RO" dirty="0" smtClean="0">
              <a:latin typeface="Calibri" pitchFamily="34" charset="0"/>
            </a:endParaRPr>
          </a:p>
          <a:p>
            <a:pPr>
              <a:buNone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CASE</a:t>
            </a:r>
            <a:r>
              <a:rPr lang="ro-RO" dirty="0" smtClean="0">
                <a:latin typeface="Calibri" pitchFamily="34" charset="0"/>
              </a:rPr>
              <a:t> tools -2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 lnSpcReduction="10000"/>
          </a:bodyPr>
          <a:lstStyle/>
          <a:p>
            <a:endParaRPr lang="ro-RO" dirty="0" smtClean="0">
              <a:latin typeface="Calibri" pitchFamily="34" charset="0"/>
            </a:endParaRPr>
          </a:p>
          <a:p>
            <a:pPr lvl="0">
              <a:buNone/>
              <a:defRPr/>
            </a:pPr>
            <a:r>
              <a:rPr lang="ro-RO" dirty="0" smtClean="0">
                <a:latin typeface="Calibri" pitchFamily="34" charset="0"/>
              </a:rPr>
              <a:t>	Basic functions:</a:t>
            </a:r>
          </a:p>
          <a:p>
            <a:pPr marL="914400" lvl="1">
              <a:lnSpc>
                <a:spcPct val="160000"/>
              </a:lnSpc>
              <a:buFont typeface="Wingdings" pitchFamily="2" charset="2"/>
              <a:buChar char="Ø"/>
              <a:defRPr/>
            </a:pPr>
            <a:r>
              <a:rPr lang="ro-RO" dirty="0" smtClean="0">
                <a:latin typeface="Calibri" pitchFamily="34" charset="0"/>
              </a:rPr>
              <a:t>Creating diagrams</a:t>
            </a:r>
          </a:p>
          <a:p>
            <a:pPr marL="914400" lvl="1">
              <a:lnSpc>
                <a:spcPct val="160000"/>
              </a:lnSpc>
              <a:buFont typeface="Wingdings" pitchFamily="2" charset="2"/>
              <a:buChar char="Ø"/>
              <a:defRPr/>
            </a:pPr>
            <a:r>
              <a:rPr lang="ro-RO" dirty="0" smtClean="0">
                <a:latin typeface="Calibri" pitchFamily="34" charset="0"/>
              </a:rPr>
              <a:t>Managing information regarding diagrams</a:t>
            </a:r>
          </a:p>
          <a:p>
            <a:pPr marL="914400" lvl="1">
              <a:lnSpc>
                <a:spcPct val="160000"/>
              </a:lnSpc>
              <a:buFont typeface="Wingdings" pitchFamily="2" charset="2"/>
              <a:buChar char="Ø"/>
              <a:defRPr/>
            </a:pPr>
            <a:r>
              <a:rPr lang="ro-RO" dirty="0" smtClean="0">
                <a:latin typeface="Calibri" pitchFamily="34" charset="0"/>
              </a:rPr>
              <a:t>Checking the consistency of the models</a:t>
            </a:r>
          </a:p>
          <a:p>
            <a:pPr marL="914400" lvl="1">
              <a:lnSpc>
                <a:spcPct val="160000"/>
              </a:lnSpc>
              <a:buFont typeface="Wingdings" pitchFamily="2" charset="2"/>
              <a:buChar char="Ø"/>
              <a:defRPr/>
            </a:pPr>
            <a:r>
              <a:rPr lang="ro-RO" dirty="0" smtClean="0">
                <a:latin typeface="Calibri" pitchFamily="34" charset="0"/>
              </a:rPr>
              <a:t>Creating links between models</a:t>
            </a:r>
          </a:p>
          <a:p>
            <a:pPr marL="914400" lvl="1">
              <a:lnSpc>
                <a:spcPct val="160000"/>
              </a:lnSpc>
              <a:buFont typeface="Wingdings" pitchFamily="2" charset="2"/>
              <a:buChar char="Ø"/>
              <a:defRPr/>
            </a:pPr>
            <a:r>
              <a:rPr lang="ro-RO" dirty="0" smtClean="0">
                <a:latin typeface="Calibri" pitchFamily="34" charset="0"/>
              </a:rPr>
              <a:t>Version tracking models </a:t>
            </a:r>
          </a:p>
          <a:p>
            <a:pPr marL="914400" lvl="1">
              <a:lnSpc>
                <a:spcPct val="160000"/>
              </a:lnSpc>
              <a:buFont typeface="Wingdings" pitchFamily="2" charset="2"/>
              <a:buChar char="Ø"/>
              <a:defRPr/>
            </a:pPr>
            <a:r>
              <a:rPr lang="en-US" dirty="0" smtClean="0">
                <a:latin typeface="Calibri" pitchFamily="34" charset="0"/>
              </a:rPr>
              <a:t>Code Generation</a:t>
            </a:r>
          </a:p>
          <a:p>
            <a:pPr marL="914400" lvl="1">
              <a:lnSpc>
                <a:spcPct val="160000"/>
              </a:lnSpc>
              <a:buFont typeface="Wingdings" pitchFamily="2" charset="2"/>
              <a:buChar char="Ø"/>
              <a:defRPr/>
            </a:pPr>
            <a:r>
              <a:rPr lang="ro-RO" dirty="0" smtClean="0">
                <a:latin typeface="Calibri" pitchFamily="34" charset="0"/>
              </a:rPr>
              <a:t>Engineering  and </a:t>
            </a:r>
            <a:r>
              <a:rPr lang="en-US" dirty="0" smtClean="0">
                <a:latin typeface="Calibri" pitchFamily="34" charset="0"/>
              </a:rPr>
              <a:t>reverse engineering</a:t>
            </a:r>
            <a:endParaRPr lang="ro-RO" dirty="0" smtClean="0">
              <a:latin typeface="Calibri" pitchFamily="34" charset="0"/>
            </a:endParaRPr>
          </a:p>
          <a:p>
            <a:pPr lvl="5">
              <a:buNone/>
              <a:defRPr/>
            </a:pPr>
            <a:endParaRPr lang="en-US" sz="900" dirty="0" smtClean="0">
              <a:latin typeface="Calibri" pitchFamily="34" charset="0"/>
            </a:endParaRPr>
          </a:p>
          <a:p>
            <a:pPr lvl="5">
              <a:defRPr/>
            </a:pPr>
            <a:endParaRPr lang="ro-RO" dirty="0" smtClean="0">
              <a:latin typeface="Calibri" pitchFamily="34" charset="0"/>
            </a:endParaRPr>
          </a:p>
          <a:p>
            <a:pPr lvl="1">
              <a:buNone/>
              <a:defRPr/>
            </a:pPr>
            <a:endParaRPr lang="ro-RO" dirty="0" smtClean="0">
              <a:latin typeface="Calibri" pitchFamily="34" charset="0"/>
            </a:endParaRPr>
          </a:p>
          <a:p>
            <a:pPr lvl="1"/>
            <a:endParaRPr lang="ro-RO" dirty="0" smtClean="0">
              <a:latin typeface="Calibri" pitchFamily="34" charset="0"/>
            </a:endParaRPr>
          </a:p>
          <a:p>
            <a:pPr>
              <a:buNone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>
                <a:latin typeface="Calibri" pitchFamily="34" charset="0"/>
              </a:rPr>
              <a:t>What is a model?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>
                <a:latin typeface="Calibri" pitchFamily="34" charset="0"/>
                <a:cs typeface="Arial" pitchFamily="34" charset="0"/>
              </a:rPr>
              <a:t>Simplifications </a:t>
            </a:r>
            <a:r>
              <a:rPr lang="ro-RO" dirty="0" smtClean="0">
                <a:latin typeface="Calibri" pitchFamily="34" charset="0"/>
                <a:cs typeface="Arial" pitchFamily="34" charset="0"/>
              </a:rPr>
              <a:t>or</a:t>
            </a:r>
            <a:r>
              <a:rPr lang="en-US" dirty="0" smtClean="0">
                <a:latin typeface="Calibri" pitchFamily="34" charset="0"/>
                <a:cs typeface="Arial" pitchFamily="34" charset="0"/>
              </a:rPr>
              <a:t> abstractions of some </a:t>
            </a:r>
            <a:r>
              <a:rPr lang="ro-RO" dirty="0" smtClean="0">
                <a:latin typeface="Calibri" pitchFamily="34" charset="0"/>
                <a:cs typeface="Arial" pitchFamily="34" charset="0"/>
              </a:rPr>
              <a:t>real</a:t>
            </a:r>
            <a:r>
              <a:rPr lang="en-US" dirty="0" smtClean="0">
                <a:latin typeface="Calibri" pitchFamily="34" charset="0"/>
                <a:cs typeface="Arial" pitchFamily="34" charset="0"/>
              </a:rPr>
              <a:t> elements or </a:t>
            </a:r>
            <a:r>
              <a:rPr lang="ro-RO" dirty="0" smtClean="0">
                <a:latin typeface="Calibri" pitchFamily="34" charset="0"/>
                <a:cs typeface="Arial" pitchFamily="34" charset="0"/>
              </a:rPr>
              <a:t>elemets that are being designed</a:t>
            </a:r>
            <a:r>
              <a:rPr lang="en-US" dirty="0" smtClean="0">
                <a:latin typeface="Calibri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Calibri" pitchFamily="34" charset="0"/>
                <a:cs typeface="Arial" pitchFamily="34" charset="0"/>
              </a:rPr>
              <a:t>Highlights only those elements that are important for the analyst.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Calibri" pitchFamily="34" charset="0"/>
                <a:cs typeface="Arial" pitchFamily="34" charset="0"/>
              </a:rPr>
              <a:t>They are specified using precise</a:t>
            </a:r>
            <a:r>
              <a:rPr lang="ro-RO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Arial" pitchFamily="34" charset="0"/>
              </a:rPr>
              <a:t>graphical or textual notation, using </a:t>
            </a:r>
            <a:r>
              <a:rPr lang="ro-RO" dirty="0" smtClean="0">
                <a:latin typeface="Calibri" pitchFamily="34" charset="0"/>
                <a:cs typeface="Arial" pitchFamily="34" charset="0"/>
              </a:rPr>
              <a:t>a </a:t>
            </a:r>
            <a:r>
              <a:rPr lang="en-US" dirty="0" smtClean="0">
                <a:latin typeface="Calibri" pitchFamily="34" charset="0"/>
                <a:cs typeface="Arial" pitchFamily="34" charset="0"/>
              </a:rPr>
              <a:t>given symbols</a:t>
            </a:r>
            <a:r>
              <a:rPr lang="ro-RO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Arial" pitchFamily="34" charset="0"/>
              </a:rPr>
              <a:t>language.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Calibri" pitchFamily="34" charset="0"/>
                <a:cs typeface="Arial" pitchFamily="34" charset="0"/>
              </a:rPr>
              <a:t>A collection of images and text </a:t>
            </a:r>
            <a:r>
              <a:rPr lang="ro-RO" dirty="0" smtClean="0">
                <a:latin typeface="Calibri" pitchFamily="34" charset="0"/>
                <a:cs typeface="Arial" pitchFamily="34" charset="0"/>
              </a:rPr>
              <a:t>that </a:t>
            </a:r>
            <a:r>
              <a:rPr lang="en-US" dirty="0" smtClean="0">
                <a:latin typeface="Calibri" pitchFamily="34" charset="0"/>
                <a:cs typeface="Arial" pitchFamily="34" charset="0"/>
              </a:rPr>
              <a:t>has a meaning and </a:t>
            </a:r>
            <a:r>
              <a:rPr lang="ro-RO" dirty="0" smtClean="0">
                <a:latin typeface="Calibri" pitchFamily="34" charset="0"/>
                <a:cs typeface="Arial" pitchFamily="34" charset="0"/>
              </a:rPr>
              <a:t>is </a:t>
            </a:r>
            <a:r>
              <a:rPr lang="en-US" dirty="0" smtClean="0">
                <a:latin typeface="Calibri" pitchFamily="34" charset="0"/>
                <a:cs typeface="Arial" pitchFamily="34" charset="0"/>
              </a:rPr>
              <a:t>intended to represent something.</a:t>
            </a:r>
            <a:endParaRPr lang="ro-RO" dirty="0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>
                <a:latin typeface="Calibri" pitchFamily="34" charset="0"/>
              </a:rPr>
              <a:t>What is a model?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In software development models can be </a:t>
            </a:r>
            <a:r>
              <a:rPr lang="ro-RO" dirty="0" smtClean="0">
                <a:latin typeface="Calibri" pitchFamily="34" charset="0"/>
              </a:rPr>
              <a:t>of </a:t>
            </a:r>
            <a:r>
              <a:rPr lang="en-US" dirty="0" smtClean="0">
                <a:latin typeface="Calibri" pitchFamily="34" charset="0"/>
              </a:rPr>
              <a:t>several </a:t>
            </a:r>
            <a:r>
              <a:rPr lang="ro-RO" dirty="0" smtClean="0">
                <a:latin typeface="Calibri" pitchFamily="34" charset="0"/>
              </a:rPr>
              <a:t>types</a:t>
            </a:r>
            <a:r>
              <a:rPr lang="en-US" dirty="0" smtClean="0">
                <a:latin typeface="Calibri" pitchFamily="34" charset="0"/>
              </a:rPr>
              <a:t>: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Environmental models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Domain models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System specification models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System design models</a:t>
            </a:r>
          </a:p>
          <a:p>
            <a:r>
              <a:rPr lang="en-US" dirty="0" smtClean="0">
                <a:latin typeface="Calibri" pitchFamily="34" charset="0"/>
              </a:rPr>
              <a:t>The models are valuable because:</a:t>
            </a:r>
          </a:p>
          <a:p>
            <a:pPr lvl="1"/>
            <a:r>
              <a:rPr lang="ro-RO" dirty="0" smtClean="0">
                <a:latin typeface="Calibri" pitchFamily="34" charset="0"/>
              </a:rPr>
              <a:t>t</a:t>
            </a:r>
            <a:r>
              <a:rPr lang="en-US" dirty="0" smtClean="0">
                <a:latin typeface="Calibri" pitchFamily="34" charset="0"/>
              </a:rPr>
              <a:t>hey are fast;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it is easier to change a model</a:t>
            </a:r>
            <a:r>
              <a:rPr lang="ro-RO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than</a:t>
            </a:r>
            <a:r>
              <a:rPr lang="ro-RO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source code.</a:t>
            </a:r>
            <a:endParaRPr lang="ro-RO" dirty="0" smtClean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9785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>
                <a:latin typeface="Calibri" pitchFamily="34" charset="0"/>
              </a:rPr>
              <a:t>Software development methodologies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o-RO" dirty="0" smtClean="0">
              <a:latin typeface="Calibri" pitchFamily="34" charset="0"/>
            </a:endParaRPr>
          </a:p>
          <a:p>
            <a:pPr>
              <a:buNone/>
            </a:pPr>
            <a:endParaRPr lang="en-US" dirty="0">
              <a:latin typeface="Calibri" pitchFamily="34" charset="0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1219200" y="1447800"/>
          <a:ext cx="6629400" cy="462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>
                <a:latin typeface="Calibri" pitchFamily="34" charset="0"/>
              </a:rPr>
              <a:t>Software development methodologies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o-RO" dirty="0" smtClean="0">
              <a:latin typeface="Calibri" pitchFamily="34" charset="0"/>
            </a:endParaRPr>
          </a:p>
          <a:p>
            <a:pPr lvl="0">
              <a:defRPr/>
            </a:pPr>
            <a:r>
              <a:rPr lang="en-US" i="1" dirty="0" smtClean="0">
                <a:latin typeface="Calibri" pitchFamily="34" charset="0"/>
              </a:rPr>
              <a:t>Process: a set of activities that help to achieve the </a:t>
            </a:r>
            <a:r>
              <a:rPr lang="ro-RO" i="1" dirty="0" smtClean="0">
                <a:latin typeface="Calibri" pitchFamily="34" charset="0"/>
              </a:rPr>
              <a:t>desired </a:t>
            </a:r>
            <a:r>
              <a:rPr lang="en-US" i="1" dirty="0" smtClean="0">
                <a:latin typeface="Calibri" pitchFamily="34" charset="0"/>
              </a:rPr>
              <a:t>objectives;</a:t>
            </a:r>
          </a:p>
          <a:p>
            <a:pPr lvl="0">
              <a:defRPr/>
            </a:pPr>
            <a:r>
              <a:rPr lang="en-US" i="1" dirty="0" smtClean="0">
                <a:latin typeface="Calibri" pitchFamily="34" charset="0"/>
              </a:rPr>
              <a:t>Vocabulary: describes the process and </a:t>
            </a:r>
            <a:r>
              <a:rPr lang="ro-RO" i="1" dirty="0" smtClean="0">
                <a:latin typeface="Calibri" pitchFamily="34" charset="0"/>
              </a:rPr>
              <a:t>the </a:t>
            </a:r>
            <a:r>
              <a:rPr lang="en-US" i="1" dirty="0" smtClean="0">
                <a:latin typeface="Calibri" pitchFamily="34" charset="0"/>
              </a:rPr>
              <a:t>results </a:t>
            </a:r>
            <a:r>
              <a:rPr lang="ro-RO" i="1" dirty="0" smtClean="0">
                <a:latin typeface="Calibri" pitchFamily="34" charset="0"/>
              </a:rPr>
              <a:t>obtained </a:t>
            </a:r>
            <a:r>
              <a:rPr lang="en-US" i="1" dirty="0" smtClean="0">
                <a:latin typeface="Calibri" pitchFamily="34" charset="0"/>
              </a:rPr>
              <a:t>during </a:t>
            </a:r>
            <a:r>
              <a:rPr lang="ro-RO" i="1" dirty="0" smtClean="0">
                <a:latin typeface="Calibri" pitchFamily="34" charset="0"/>
              </a:rPr>
              <a:t>its </a:t>
            </a:r>
            <a:r>
              <a:rPr lang="en-US" i="1" dirty="0" smtClean="0">
                <a:latin typeface="Calibri" pitchFamily="34" charset="0"/>
              </a:rPr>
              <a:t>implementation;</a:t>
            </a:r>
          </a:p>
          <a:p>
            <a:pPr lvl="0">
              <a:defRPr/>
            </a:pPr>
            <a:r>
              <a:rPr lang="en-US" i="1" dirty="0" smtClean="0">
                <a:latin typeface="Calibri" pitchFamily="34" charset="0"/>
              </a:rPr>
              <a:t>Rules and guidelines: </a:t>
            </a:r>
            <a:r>
              <a:rPr lang="ro-RO" i="1" dirty="0" smtClean="0">
                <a:latin typeface="Calibri" pitchFamily="34" charset="0"/>
              </a:rPr>
              <a:t>they </a:t>
            </a:r>
            <a:r>
              <a:rPr lang="en-US" i="1" dirty="0" smtClean="0">
                <a:latin typeface="Calibri" pitchFamily="34" charset="0"/>
              </a:rPr>
              <a:t>define </a:t>
            </a:r>
            <a:r>
              <a:rPr lang="ro-RO" i="1" dirty="0" smtClean="0">
                <a:latin typeface="Calibri" pitchFamily="34" charset="0"/>
              </a:rPr>
              <a:t>the </a:t>
            </a:r>
            <a:r>
              <a:rPr lang="en-US" i="1" dirty="0" smtClean="0">
                <a:latin typeface="Calibri" pitchFamily="34" charset="0"/>
              </a:rPr>
              <a:t>quality </a:t>
            </a:r>
            <a:r>
              <a:rPr lang="ro-RO" i="1" dirty="0" smtClean="0">
                <a:latin typeface="Calibri" pitchFamily="34" charset="0"/>
              </a:rPr>
              <a:t>of the </a:t>
            </a:r>
            <a:r>
              <a:rPr lang="en-US" i="1" dirty="0" smtClean="0">
                <a:latin typeface="Calibri" pitchFamily="34" charset="0"/>
              </a:rPr>
              <a:t>process and </a:t>
            </a:r>
            <a:r>
              <a:rPr lang="ro-RO" i="1" dirty="0" smtClean="0">
                <a:latin typeface="Calibri" pitchFamily="34" charset="0"/>
              </a:rPr>
              <a:t>of the </a:t>
            </a:r>
            <a:r>
              <a:rPr lang="en-US" i="1" dirty="0" smtClean="0">
                <a:latin typeface="Calibri" pitchFamily="34" charset="0"/>
              </a:rPr>
              <a:t>outcomes.</a:t>
            </a:r>
            <a:endParaRPr lang="ro-RO" i="1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>
                <a:latin typeface="Calibri" pitchFamily="34" charset="0"/>
              </a:rPr>
              <a:t>Software development methodologies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o-RO" dirty="0" smtClean="0">
              <a:latin typeface="Calibri" pitchFamily="34" charset="0"/>
            </a:endParaRPr>
          </a:p>
          <a:p>
            <a:pPr lvl="0">
              <a:defRPr/>
            </a:pPr>
            <a:r>
              <a:rPr lang="ro-RO" dirty="0" smtClean="0">
                <a:latin typeface="Calibri" pitchFamily="34" charset="0"/>
              </a:rPr>
              <a:t>The p</a:t>
            </a:r>
            <a:r>
              <a:rPr lang="en-US" dirty="0" smtClean="0">
                <a:latin typeface="Calibri" pitchFamily="34" charset="0"/>
              </a:rPr>
              <a:t>art of a methodology that can be standardized: vocabulary (notation).</a:t>
            </a:r>
          </a:p>
          <a:p>
            <a:pPr lvl="0">
              <a:defRPr/>
            </a:pPr>
            <a:r>
              <a:rPr lang="en-US" dirty="0" smtClean="0">
                <a:latin typeface="Calibri" pitchFamily="34" charset="0"/>
              </a:rPr>
              <a:t>UML (Unified Modeling Language) - common notation that can be </a:t>
            </a:r>
            <a:r>
              <a:rPr lang="ro-RO" dirty="0" smtClean="0">
                <a:latin typeface="Calibri" pitchFamily="34" charset="0"/>
              </a:rPr>
              <a:t>applied to</a:t>
            </a:r>
            <a:r>
              <a:rPr lang="en-US" dirty="0" smtClean="0">
                <a:latin typeface="Calibri" pitchFamily="34" charset="0"/>
              </a:rPr>
              <a:t> several methodologies.</a:t>
            </a:r>
          </a:p>
          <a:p>
            <a:pPr lvl="0">
              <a:defRPr/>
            </a:pPr>
            <a:r>
              <a:rPr lang="en-US" dirty="0" smtClean="0">
                <a:latin typeface="Calibri" pitchFamily="34" charset="0"/>
              </a:rPr>
              <a:t>It is very difficult to define a single process suitable for all types of projects</a:t>
            </a:r>
            <a:endParaRPr lang="ro-RO" dirty="0" smtClean="0">
              <a:latin typeface="Calibri" pitchFamily="34" charset="0"/>
            </a:endParaRPr>
          </a:p>
          <a:p>
            <a:pPr lvl="1"/>
            <a:endParaRPr lang="ro-RO" dirty="0" smtClean="0">
              <a:latin typeface="Calibri" pitchFamily="34" charset="0"/>
            </a:endParaRPr>
          </a:p>
          <a:p>
            <a:pPr lvl="4">
              <a:buNone/>
            </a:pPr>
            <a:r>
              <a:rPr lang="ro-RO" dirty="0" smtClean="0">
                <a:latin typeface="Calibri" pitchFamily="34" charset="0"/>
              </a:rPr>
              <a:t>Exemple de alte notaţii standard</a:t>
            </a: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endParaRPr lang="en-US" dirty="0">
              <a:latin typeface="Calibri" pitchFamily="34" charset="0"/>
            </a:endParaRPr>
          </a:p>
        </p:txBody>
      </p:sp>
      <p:pic>
        <p:nvPicPr>
          <p:cNvPr id="6" name="Picture 5" descr="red-question-mark-circle-clip-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08279" y="5142963"/>
            <a:ext cx="762000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dirty="0" smtClean="0">
                <a:latin typeface="Calibri" pitchFamily="34" charset="0"/>
              </a:rPr>
              <a:t>Methodology </a:t>
            </a:r>
            <a:r>
              <a:rPr lang="ro-RO" dirty="0" smtClean="0">
                <a:latin typeface="Calibri" pitchFamily="34" charset="0"/>
              </a:rPr>
              <a:t>examples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ro-RO" dirty="0" smtClean="0">
                <a:latin typeface="Calibri" pitchFamily="34" charset="0"/>
              </a:rPr>
              <a:t>-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ro-RO" dirty="0" smtClean="0">
                <a:latin typeface="Calibri" pitchFamily="34" charset="0"/>
              </a:rPr>
              <a:t>1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ro-RO" dirty="0" smtClean="0">
              <a:latin typeface="Calibri" pitchFamily="34" charset="0"/>
            </a:endParaRPr>
          </a:p>
          <a:p>
            <a:pPr lvl="0">
              <a:defRPr/>
            </a:pPr>
            <a:r>
              <a:rPr lang="ro-RO" dirty="0" smtClean="0">
                <a:latin typeface="Calibri" pitchFamily="34" charset="0"/>
              </a:rPr>
              <a:t>RUP (Rational Unified Process):</a:t>
            </a:r>
          </a:p>
          <a:p>
            <a:pPr lvl="1">
              <a:defRPr/>
            </a:pPr>
            <a:r>
              <a:rPr lang="en-US" dirty="0" smtClean="0">
                <a:latin typeface="Calibri" pitchFamily="34" charset="0"/>
              </a:rPr>
              <a:t>iterative and incremental process</a:t>
            </a:r>
          </a:p>
          <a:p>
            <a:pPr lvl="1">
              <a:defRPr/>
            </a:pPr>
            <a:r>
              <a:rPr lang="en-US" dirty="0" smtClean="0">
                <a:latin typeface="Calibri" pitchFamily="34" charset="0"/>
              </a:rPr>
              <a:t>Partial delivery of product releases at each iteration</a:t>
            </a:r>
          </a:p>
          <a:p>
            <a:pPr lvl="1">
              <a:defRPr/>
            </a:pPr>
            <a:r>
              <a:rPr lang="en-US" dirty="0" smtClean="0">
                <a:latin typeface="Calibri" pitchFamily="34" charset="0"/>
              </a:rPr>
              <a:t>Short delivery periods and frequent checks</a:t>
            </a:r>
          </a:p>
          <a:p>
            <a:pPr lvl="1">
              <a:defRPr/>
            </a:pPr>
            <a:r>
              <a:rPr lang="en-US" dirty="0" smtClean="0">
                <a:latin typeface="Calibri" pitchFamily="34" charset="0"/>
              </a:rPr>
              <a:t>Customer verifiable results</a:t>
            </a:r>
          </a:p>
          <a:p>
            <a:pPr lvl="1">
              <a:defRPr/>
            </a:pPr>
            <a:r>
              <a:rPr lang="en-US" dirty="0" smtClean="0">
                <a:latin typeface="Calibri" pitchFamily="34" charset="0"/>
              </a:rPr>
              <a:t>exhaustive process; </a:t>
            </a:r>
            <a:r>
              <a:rPr lang="ro-RO" dirty="0" smtClean="0">
                <a:latin typeface="Calibri" pitchFamily="34" charset="0"/>
              </a:rPr>
              <a:t>it </a:t>
            </a:r>
            <a:r>
              <a:rPr lang="en-US" dirty="0" smtClean="0">
                <a:latin typeface="Calibri" pitchFamily="34" charset="0"/>
              </a:rPr>
              <a:t>can become unmanageable</a:t>
            </a:r>
          </a:p>
          <a:p>
            <a:pPr lvl="1">
              <a:defRPr/>
            </a:pPr>
            <a:r>
              <a:rPr lang="en-US" dirty="0" smtClean="0">
                <a:latin typeface="Calibri" pitchFamily="34" charset="0"/>
              </a:rPr>
              <a:t>RUP customization requires a significant effort</a:t>
            </a:r>
            <a:endParaRPr lang="ro-RO" dirty="0" smtClean="0">
              <a:latin typeface="Calibri" pitchFamily="34" charset="0"/>
            </a:endParaRPr>
          </a:p>
          <a:p>
            <a:pPr lvl="1">
              <a:defRPr/>
            </a:pPr>
            <a:endParaRPr lang="ro-RO" dirty="0" smtClean="0">
              <a:latin typeface="Calibri" pitchFamily="34" charset="0"/>
            </a:endParaRPr>
          </a:p>
          <a:p>
            <a:pPr lvl="0">
              <a:defRPr/>
            </a:pPr>
            <a:r>
              <a:rPr lang="ro-RO" dirty="0" smtClean="0">
                <a:latin typeface="Calibri" pitchFamily="34" charset="0"/>
              </a:rPr>
              <a:t>OMT (Object Management Technique)</a:t>
            </a:r>
          </a:p>
          <a:p>
            <a:pPr lvl="1">
              <a:defRPr/>
            </a:pPr>
            <a:r>
              <a:rPr lang="en-US" dirty="0" smtClean="0">
                <a:latin typeface="Calibri" pitchFamily="34" charset="0"/>
              </a:rPr>
              <a:t>UML precursor</a:t>
            </a:r>
          </a:p>
          <a:p>
            <a:pPr lvl="1">
              <a:defRPr/>
            </a:pPr>
            <a:r>
              <a:rPr lang="en-US" dirty="0" smtClean="0">
                <a:latin typeface="Calibri" pitchFamily="34" charset="0"/>
              </a:rPr>
              <a:t>Use the concepts of object orientation</a:t>
            </a:r>
            <a:endParaRPr lang="ro-RO" dirty="0" smtClean="0">
              <a:latin typeface="Calibri" pitchFamily="34" charset="0"/>
            </a:endParaRPr>
          </a:p>
          <a:p>
            <a:pPr lvl="1"/>
            <a:endParaRPr lang="ro-RO" dirty="0" smtClean="0">
              <a:latin typeface="Calibri" pitchFamily="34" charset="0"/>
            </a:endParaRPr>
          </a:p>
          <a:p>
            <a:pPr>
              <a:buNone/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899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dirty="0" smtClean="0">
                <a:latin typeface="Calibri" pitchFamily="34" charset="0"/>
              </a:rPr>
              <a:t>Methodology examples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ro-RO" dirty="0" smtClean="0"/>
              <a:t>-</a:t>
            </a:r>
            <a:r>
              <a:rPr lang="ro-RO" dirty="0" smtClean="0"/>
              <a:t>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o-RO" dirty="0" smtClean="0"/>
          </a:p>
          <a:p>
            <a:pPr lvl="0">
              <a:defRPr/>
            </a:pPr>
            <a:r>
              <a:rPr lang="ro-RO" sz="2400" dirty="0" smtClean="0">
                <a:latin typeface="Calibri" pitchFamily="34" charset="0"/>
              </a:rPr>
              <a:t>XP (Extreme Programming)</a:t>
            </a:r>
          </a:p>
          <a:p>
            <a:pPr lvl="1">
              <a:defRPr/>
            </a:pPr>
            <a:r>
              <a:rPr lang="en-US" sz="2200" dirty="0" smtClean="0">
                <a:latin typeface="Calibri" pitchFamily="34" charset="0"/>
              </a:rPr>
              <a:t>agile development methodology</a:t>
            </a:r>
          </a:p>
          <a:p>
            <a:pPr lvl="1">
              <a:defRPr/>
            </a:pPr>
            <a:r>
              <a:rPr lang="en-US" sz="2200" dirty="0" smtClean="0">
                <a:latin typeface="Calibri" pitchFamily="34" charset="0"/>
              </a:rPr>
              <a:t>focus</a:t>
            </a:r>
            <a:r>
              <a:rPr lang="ro-RO" sz="2200" dirty="0" smtClean="0">
                <a:latin typeface="Calibri" pitchFamily="34" charset="0"/>
              </a:rPr>
              <a:t>es</a:t>
            </a:r>
            <a:r>
              <a:rPr lang="en-US" sz="2200" dirty="0" smtClean="0">
                <a:latin typeface="Calibri" pitchFamily="34" charset="0"/>
              </a:rPr>
              <a:t> on coding (standards, principles)</a:t>
            </a:r>
          </a:p>
          <a:p>
            <a:pPr lvl="1">
              <a:defRPr/>
            </a:pPr>
            <a:r>
              <a:rPr lang="en-US" sz="2200" dirty="0" smtClean="0">
                <a:latin typeface="Calibri" pitchFamily="34" charset="0"/>
              </a:rPr>
              <a:t>It argues that programmers work in pairs ("pair programming")</a:t>
            </a:r>
          </a:p>
          <a:p>
            <a:pPr lvl="1">
              <a:defRPr/>
            </a:pPr>
            <a:r>
              <a:rPr lang="en-US" sz="2200" dirty="0" smtClean="0">
                <a:latin typeface="Calibri" pitchFamily="34" charset="0"/>
              </a:rPr>
              <a:t>numerous discussion sessions during development</a:t>
            </a:r>
          </a:p>
          <a:p>
            <a:pPr lvl="1">
              <a:defRPr/>
            </a:pPr>
            <a:r>
              <a:rPr lang="en-US" sz="2200" dirty="0" smtClean="0">
                <a:latin typeface="Calibri" pitchFamily="34" charset="0"/>
              </a:rPr>
              <a:t>each iteration (1-4 weeks) has a functional outcome</a:t>
            </a:r>
          </a:p>
          <a:p>
            <a:pPr lvl="1">
              <a:defRPr/>
            </a:pPr>
            <a:r>
              <a:rPr lang="en-US" sz="2200" dirty="0" smtClean="0">
                <a:latin typeface="Calibri" pitchFamily="34" charset="0"/>
              </a:rPr>
              <a:t>reduced support for modeling</a:t>
            </a:r>
          </a:p>
          <a:p>
            <a:pPr lvl="1">
              <a:defRPr/>
            </a:pPr>
            <a:r>
              <a:rPr lang="en-US" sz="2200" dirty="0" smtClean="0">
                <a:latin typeface="Calibri" pitchFamily="34" charset="0"/>
              </a:rPr>
              <a:t>close relationship between customers and developers</a:t>
            </a:r>
          </a:p>
          <a:p>
            <a:pPr lvl="1">
              <a:defRPr/>
            </a:pPr>
            <a:r>
              <a:rPr lang="en-US" sz="2200" dirty="0" smtClean="0">
                <a:latin typeface="Calibri" pitchFamily="34" charset="0"/>
              </a:rPr>
              <a:t>lack of documentation</a:t>
            </a:r>
            <a:endParaRPr lang="ro-RO" sz="2200" dirty="0" smtClean="0">
              <a:latin typeface="Calibri" pitchFamily="34" charset="0"/>
            </a:endParaRPr>
          </a:p>
          <a:p>
            <a:pPr lvl="1">
              <a:defRPr/>
            </a:pPr>
            <a:endParaRPr lang="ro-RO" dirty="0" smtClean="0"/>
          </a:p>
          <a:p>
            <a:pPr lvl="1"/>
            <a:endParaRPr lang="ro-RO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74335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>
                <a:latin typeface="Calibri" pitchFamily="34" charset="0"/>
              </a:rPr>
              <a:t>What is UML</a:t>
            </a:r>
            <a:r>
              <a:rPr lang="en-US" dirty="0" smtClean="0">
                <a:latin typeface="Calibri" pitchFamily="34" charset="0"/>
              </a:rPr>
              <a:t>?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fontScale="92500" lnSpcReduction="20000"/>
          </a:bodyPr>
          <a:lstStyle/>
          <a:p>
            <a:endParaRPr lang="ro-RO" b="1" dirty="0" smtClean="0">
              <a:latin typeface="Calibri" pitchFamily="34" charset="0"/>
            </a:endParaRPr>
          </a:p>
          <a:p>
            <a:r>
              <a:rPr lang="ro-RO" b="1" dirty="0" smtClean="0">
                <a:latin typeface="Calibri" pitchFamily="34" charset="0"/>
              </a:rPr>
              <a:t>UML </a:t>
            </a:r>
            <a:r>
              <a:rPr lang="en-US" b="1" dirty="0" smtClean="0">
                <a:latin typeface="Calibri" pitchFamily="34" charset="0"/>
              </a:rPr>
              <a:t>= Unified Modeling Language</a:t>
            </a:r>
            <a:endParaRPr lang="ro-RO" b="1" dirty="0" smtClean="0">
              <a:latin typeface="Calibri" pitchFamily="34" charset="0"/>
            </a:endParaRPr>
          </a:p>
          <a:p>
            <a:pPr>
              <a:spcBef>
                <a:spcPts val="1200"/>
              </a:spcBef>
            </a:pPr>
            <a:r>
              <a:rPr lang="en-US" dirty="0" smtClean="0">
                <a:latin typeface="Calibri" pitchFamily="34" charset="0"/>
              </a:rPr>
              <a:t>Notation</a:t>
            </a:r>
            <a:r>
              <a:rPr lang="ro-RO" dirty="0" smtClean="0">
                <a:latin typeface="Calibri" pitchFamily="34" charset="0"/>
              </a:rPr>
              <a:t> l</a:t>
            </a:r>
            <a:r>
              <a:rPr lang="en-US" dirty="0" err="1" smtClean="0">
                <a:latin typeface="Calibri" pitchFamily="34" charset="0"/>
              </a:rPr>
              <a:t>anguage</a:t>
            </a:r>
            <a:r>
              <a:rPr lang="en-US" dirty="0" smtClean="0">
                <a:latin typeface="Calibri" pitchFamily="34" charset="0"/>
              </a:rPr>
              <a:t> for specifying, constructing, visualizing and documenting software systems.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Calibri" pitchFamily="34" charset="0"/>
              </a:rPr>
              <a:t>Combines the best practices in </a:t>
            </a:r>
            <a:r>
              <a:rPr lang="ro-RO" dirty="0" smtClean="0">
                <a:latin typeface="Calibri" pitchFamily="34" charset="0"/>
              </a:rPr>
              <a:t>diagram development </a:t>
            </a:r>
            <a:r>
              <a:rPr lang="en-US" dirty="0" smtClean="0">
                <a:latin typeface="Calibri" pitchFamily="34" charset="0"/>
              </a:rPr>
              <a:t>in the last 50 years.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Calibri" pitchFamily="34" charset="0"/>
              </a:rPr>
              <a:t>Standardizes notation, but does not specify how they are used.</a:t>
            </a:r>
          </a:p>
          <a:p>
            <a:pPr>
              <a:spcBef>
                <a:spcPts val="1200"/>
              </a:spcBef>
            </a:pPr>
            <a:r>
              <a:rPr lang="ro-RO" dirty="0" smtClean="0">
                <a:latin typeface="Calibri" pitchFamily="34" charset="0"/>
              </a:rPr>
              <a:t>It is not a methodology,</a:t>
            </a:r>
            <a:r>
              <a:rPr lang="en-US" dirty="0" smtClean="0">
                <a:latin typeface="Calibri" pitchFamily="34" charset="0"/>
              </a:rPr>
              <a:t> it can be used as a vocabulary </a:t>
            </a:r>
            <a:r>
              <a:rPr lang="ro-RO" dirty="0" smtClean="0">
                <a:latin typeface="Calibri" pitchFamily="34" charset="0"/>
              </a:rPr>
              <a:t>for </a:t>
            </a:r>
            <a:r>
              <a:rPr lang="en-US" dirty="0" err="1" smtClean="0">
                <a:latin typeface="Calibri" pitchFamily="34" charset="0"/>
              </a:rPr>
              <a:t>methodolog</a:t>
            </a:r>
            <a:r>
              <a:rPr lang="ro-RO" dirty="0" smtClean="0">
                <a:latin typeface="Calibri" pitchFamily="34" charset="0"/>
              </a:rPr>
              <a:t>ies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Calibri" pitchFamily="34" charset="0"/>
              </a:rPr>
              <a:t>It offers developers flexibility, while ensuring consistency.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Calibri" pitchFamily="34" charset="0"/>
              </a:rPr>
              <a:t>Is a standard developed and maintained by the Object Management Group.</a:t>
            </a:r>
            <a:endParaRPr lang="ro-RO" dirty="0" smtClean="0">
              <a:latin typeface="Calibri" pitchFamily="34" charset="0"/>
            </a:endParaRPr>
          </a:p>
          <a:p>
            <a:pPr>
              <a:spcBef>
                <a:spcPts val="1200"/>
              </a:spcBef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</TotalTime>
  <Words>753</Words>
  <Application>Microsoft Office PowerPoint</Application>
  <PresentationFormat>On-screen Show (4:3)</PresentationFormat>
  <Paragraphs>158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Seminar 1 Design of Informatics Systems</vt:lpstr>
      <vt:lpstr>What is a model? </vt:lpstr>
      <vt:lpstr>What is a model? </vt:lpstr>
      <vt:lpstr>Software development methodologies</vt:lpstr>
      <vt:lpstr>Software development methodologies</vt:lpstr>
      <vt:lpstr>Software development methodologies</vt:lpstr>
      <vt:lpstr>Methodology examples - 1</vt:lpstr>
      <vt:lpstr>Methodology examples -2</vt:lpstr>
      <vt:lpstr>What is UML?</vt:lpstr>
      <vt:lpstr>UML history</vt:lpstr>
      <vt:lpstr>UML basic elements</vt:lpstr>
      <vt:lpstr>ElementUML basic elementse de bază ale UML</vt:lpstr>
      <vt:lpstr>UML basic elements</vt:lpstr>
      <vt:lpstr>Perspectives on the system</vt:lpstr>
      <vt:lpstr>CASE tools - 1</vt:lpstr>
      <vt:lpstr>CASE tools -2</vt:lpstr>
    </vt:vector>
  </TitlesOfParts>
  <Company>Academie de Studii Economice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1 Proiectarea Sistemelor Informatice</dc:title>
  <dc:creator>Ami</dc:creator>
  <cp:lastModifiedBy>Ami</cp:lastModifiedBy>
  <cp:revision>7</cp:revision>
  <dcterms:created xsi:type="dcterms:W3CDTF">2016-02-22T08:03:27Z</dcterms:created>
  <dcterms:modified xsi:type="dcterms:W3CDTF">2017-03-08T16:20:26Z</dcterms:modified>
</cp:coreProperties>
</file>